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5" r:id="rId2"/>
    <p:sldId id="257" r:id="rId3"/>
    <p:sldId id="258" r:id="rId4"/>
    <p:sldId id="347" r:id="rId5"/>
    <p:sldId id="339" r:id="rId6"/>
    <p:sldId id="342" r:id="rId7"/>
    <p:sldId id="343" r:id="rId8"/>
    <p:sldId id="344" r:id="rId9"/>
    <p:sldId id="345" r:id="rId10"/>
    <p:sldId id="346" r:id="rId11"/>
    <p:sldId id="360" r:id="rId12"/>
    <p:sldId id="361" r:id="rId13"/>
    <p:sldId id="362" r:id="rId14"/>
    <p:sldId id="363" r:id="rId15"/>
    <p:sldId id="364" r:id="rId16"/>
    <p:sldId id="365" r:id="rId17"/>
    <p:sldId id="37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5" r:id="rId34"/>
    <p:sldId id="436" r:id="rId35"/>
    <p:sldId id="437" r:id="rId36"/>
    <p:sldId id="439" r:id="rId37"/>
    <p:sldId id="440" r:id="rId38"/>
    <p:sldId id="425" r:id="rId39"/>
    <p:sldId id="426" r:id="rId40"/>
    <p:sldId id="427" r:id="rId41"/>
    <p:sldId id="428" r:id="rId42"/>
    <p:sldId id="441" r:id="rId43"/>
    <p:sldId id="442" r:id="rId44"/>
    <p:sldId id="443" r:id="rId45"/>
    <p:sldId id="429" r:id="rId46"/>
    <p:sldId id="430" r:id="rId47"/>
    <p:sldId id="432" r:id="rId48"/>
    <p:sldId id="433" r:id="rId49"/>
    <p:sldId id="434" r:id="rId50"/>
    <p:sldId id="435" r:id="rId51"/>
    <p:sldId id="444" r:id="rId52"/>
    <p:sldId id="445" r:id="rId53"/>
    <p:sldId id="446" r:id="rId54"/>
    <p:sldId id="447" r:id="rId55"/>
    <p:sldId id="452" r:id="rId56"/>
    <p:sldId id="453" r:id="rId57"/>
    <p:sldId id="454" r:id="rId58"/>
    <p:sldId id="455" r:id="rId59"/>
    <p:sldId id="456" r:id="rId60"/>
    <p:sldId id="457" r:id="rId61"/>
    <p:sldId id="458" r:id="rId62"/>
    <p:sldId id="465" r:id="rId63"/>
    <p:sldId id="459" r:id="rId64"/>
    <p:sldId id="466" r:id="rId65"/>
    <p:sldId id="471" r:id="rId66"/>
    <p:sldId id="460" r:id="rId67"/>
    <p:sldId id="467" r:id="rId68"/>
    <p:sldId id="468" r:id="rId69"/>
    <p:sldId id="469" r:id="rId70"/>
    <p:sldId id="470" r:id="rId71"/>
    <p:sldId id="318" r:id="rId72"/>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3E5"/>
    <a:srgbClr val="FFFFDD"/>
    <a:srgbClr val="FFC000"/>
    <a:srgbClr val="CCECFF"/>
    <a:srgbClr val="FFE699"/>
    <a:srgbClr val="E8F3E1"/>
    <a:srgbClr val="FFFF99"/>
    <a:srgbClr val="FEF5E2"/>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4" autoAdjust="0"/>
    <p:restoredTop sz="94660"/>
  </p:normalViewPr>
  <p:slideViewPr>
    <p:cSldViewPr snapToGrid="0">
      <p:cViewPr varScale="1">
        <p:scale>
          <a:sx n="87" d="100"/>
          <a:sy n="87" d="100"/>
        </p:scale>
        <p:origin x="739" y="77"/>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2023/2/20</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2023/2/20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2023/2/20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2023/2/20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2023/2/20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2023/2/20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2023/2/20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2023/2/20</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2023/2/20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112</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2647552" y="4901319"/>
            <a:ext cx="5839753" cy="1354217"/>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人：黃品凱</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服務單位：技專校院招生策略委員會</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日        期：</a:t>
            </a:r>
            <a:r>
              <a:rPr lang="en-US" altLang="zh-TW" sz="2400" b="1" dirty="0">
                <a:latin typeface="微軟正黑體" panose="020B0604030504040204" pitchFamily="34" charset="-120"/>
                <a:ea typeface="微軟正黑體" panose="020B0604030504040204" pitchFamily="34" charset="-120"/>
              </a:rPr>
              <a:t>111</a:t>
            </a:r>
            <a:r>
              <a:rPr lang="zh-TW" altLang="en-US" sz="2400" b="1" dirty="0">
                <a:latin typeface="微軟正黑體" panose="020B0604030504040204" pitchFamily="34" charset="-120"/>
                <a:ea typeface="微軟正黑體" panose="020B0604030504040204" pitchFamily="34" charset="-120"/>
              </a:rPr>
              <a:t>年</a:t>
            </a:r>
            <a:r>
              <a:rPr lang="en-US" altLang="zh-TW" sz="2400" b="1">
                <a:latin typeface="微軟正黑體" panose="020B0604030504040204" pitchFamily="34" charset="-120"/>
                <a:ea typeface="微軟正黑體" panose="020B0604030504040204" pitchFamily="34" charset="-120"/>
              </a:rPr>
              <a:t>12</a:t>
            </a:r>
            <a:r>
              <a:rPr lang="zh-TW" altLang="en-US" sz="2400" b="1">
                <a:latin typeface="微軟正黑體" panose="020B0604030504040204" pitchFamily="34" charset="-120"/>
                <a:ea typeface="微軟正黑體" panose="020B0604030504040204" pitchFamily="34" charset="-120"/>
              </a:rPr>
              <a:t>月</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81CA44C4-E111-4571-8016-959BC9A02748}"/>
              </a:ext>
            </a:extLst>
          </p:cNvPr>
          <p:cNvGrpSpPr/>
          <p:nvPr/>
        </p:nvGrpSpPr>
        <p:grpSpPr>
          <a:xfrm>
            <a:off x="-1" y="-41376"/>
            <a:ext cx="7614139" cy="698450"/>
            <a:chOff x="0" y="-41376"/>
            <a:chExt cx="3790604" cy="698450"/>
          </a:xfrm>
        </p:grpSpPr>
        <p:grpSp>
          <p:nvGrpSpPr>
            <p:cNvPr id="2" name="群組 1"/>
            <p:cNvGrpSpPr/>
            <p:nvPr/>
          </p:nvGrpSpPr>
          <p:grpSpPr>
            <a:xfrm>
              <a:off x="0" y="4232"/>
              <a:ext cx="379060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8" y="-41376"/>
              <a:ext cx="360426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展翅計畫</a:t>
              </a:r>
              <a:endParaRPr lang="en-US" sz="2800" dirty="0"/>
            </a:p>
          </p:txBody>
        </p:sp>
      </p:grpSp>
      <p:pic>
        <p:nvPicPr>
          <p:cNvPr id="6" name="圖片 1">
            <a:extLst>
              <a:ext uri="{FF2B5EF4-FFF2-40B4-BE49-F238E27FC236}">
                <a16:creationId xmlns:a16="http://schemas.microsoft.com/office/drawing/2014/main" id="{DA8315CD-B957-4CC6-8E70-CB1FEC5E9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7889" y="702681"/>
            <a:ext cx="6636183" cy="38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a:extLst>
              <a:ext uri="{FF2B5EF4-FFF2-40B4-BE49-F238E27FC236}">
                <a16:creationId xmlns:a16="http://schemas.microsoft.com/office/drawing/2014/main" id="{DA93C59E-F765-4023-8502-4CA8BAFA3EDE}"/>
              </a:ext>
            </a:extLst>
          </p:cNvPr>
          <p:cNvGraphicFramePr>
            <a:graphicFrameLocks noGrp="1"/>
          </p:cNvGraphicFramePr>
          <p:nvPr>
            <p:extLst>
              <p:ext uri="{D42A27DB-BD31-4B8C-83A1-F6EECF244321}">
                <p14:modId xmlns:p14="http://schemas.microsoft.com/office/powerpoint/2010/main" val="3077855067"/>
              </p:ext>
            </p:extLst>
          </p:nvPr>
        </p:nvGraphicFramePr>
        <p:xfrm>
          <a:off x="2454413" y="4588947"/>
          <a:ext cx="7329855" cy="2215938"/>
        </p:xfrm>
        <a:graphic>
          <a:graphicData uri="http://schemas.openxmlformats.org/drawingml/2006/table">
            <a:tbl>
              <a:tblPr firstRow="1" bandRow="1">
                <a:tableStyleId>{5C22544A-7EE6-4342-B048-85BDC9FD1C3A}</a:tableStyleId>
              </a:tblPr>
              <a:tblGrid>
                <a:gridCol w="1558489">
                  <a:extLst>
                    <a:ext uri="{9D8B030D-6E8A-4147-A177-3AD203B41FA5}">
                      <a16:colId xmlns:a16="http://schemas.microsoft.com/office/drawing/2014/main" val="20000"/>
                    </a:ext>
                  </a:extLst>
                </a:gridCol>
                <a:gridCol w="2106438">
                  <a:extLst>
                    <a:ext uri="{9D8B030D-6E8A-4147-A177-3AD203B41FA5}">
                      <a16:colId xmlns:a16="http://schemas.microsoft.com/office/drawing/2014/main" val="20001"/>
                    </a:ext>
                  </a:extLst>
                </a:gridCol>
                <a:gridCol w="1832464">
                  <a:extLst>
                    <a:ext uri="{9D8B030D-6E8A-4147-A177-3AD203B41FA5}">
                      <a16:colId xmlns:a16="http://schemas.microsoft.com/office/drawing/2014/main" val="20002"/>
                    </a:ext>
                  </a:extLst>
                </a:gridCol>
                <a:gridCol w="1832464">
                  <a:extLst>
                    <a:ext uri="{9D8B030D-6E8A-4147-A177-3AD203B41FA5}">
                      <a16:colId xmlns:a16="http://schemas.microsoft.com/office/drawing/2014/main" val="20003"/>
                    </a:ext>
                  </a:extLst>
                </a:gridCol>
              </a:tblGrid>
              <a:tr h="406441">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企業</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教育部</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學生</a:t>
                      </a: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val="10000"/>
                  </a:ext>
                </a:extLst>
              </a:tr>
              <a:tr h="701528">
                <a:tc>
                  <a:txBody>
                    <a:bodyPr/>
                    <a:lstStyle/>
                    <a:p>
                      <a:pPr algn="ctr"/>
                      <a:r>
                        <a:rPr lang="zh-TW" altLang="en-US" sz="2800" b="0" dirty="0">
                          <a:latin typeface="Times New Roman" pitchFamily="18" charset="0"/>
                          <a:ea typeface="微軟正黑體" pitchFamily="34" charset="-120"/>
                          <a:cs typeface="Times New Roman" pitchFamily="18" charset="0"/>
                        </a:rPr>
                        <a:t>專四</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a:latin typeface="Times New Roman" pitchFamily="18" charset="0"/>
                          <a:ea typeface="微軟正黑體" pitchFamily="34" charset="-120"/>
                          <a:cs typeface="Times New Roman" pitchFamily="18" charset="0"/>
                        </a:rPr>
                        <a:t>$6,000</a:t>
                      </a:r>
                      <a:r>
                        <a:rPr lang="zh-TW" altLang="en-US" b="1" dirty="0">
                          <a:latin typeface="Times New Roman" pitchFamily="18" charset="0"/>
                          <a:ea typeface="微軟正黑體" pitchFamily="34" charset="-120"/>
                          <a:cs typeface="Times New Roman" pitchFamily="18" charset="0"/>
                        </a:rPr>
                        <a:t>以上</a:t>
                      </a:r>
                      <a:endParaRPr lang="en-US" altLang="zh-TW" b="1"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生活獎學金</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a:latin typeface="Times New Roman" pitchFamily="18" charset="0"/>
                          <a:ea typeface="微軟正黑體" pitchFamily="34" charset="-120"/>
                          <a:cs typeface="Times New Roman" pitchFamily="18" charset="0"/>
                        </a:rPr>
                        <a:t>就業獎學金</a:t>
                      </a:r>
                      <a:endParaRPr lang="en-US" altLang="zh-TW" dirty="0">
                        <a:latin typeface="Times New Roman" pitchFamily="18" charset="0"/>
                        <a:ea typeface="微軟正黑體" pitchFamily="34" charset="-120"/>
                        <a:cs typeface="Times New Roman" pitchFamily="18" charset="0"/>
                      </a:endParaRPr>
                    </a:p>
                    <a:p>
                      <a:pPr algn="ctr">
                        <a:lnSpc>
                          <a:spcPct val="150000"/>
                        </a:lnSpc>
                      </a:pP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學雜費補助</a:t>
                      </a:r>
                      <a:r>
                        <a:rPr lang="en-US" altLang="zh-TW"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在校期間</a:t>
                      </a:r>
                      <a:endParaRPr lang="en-US" altLang="zh-TW" strike="noStrike" baseline="0" dirty="0">
                        <a:latin typeface="Times New Roman" pitchFamily="18" charset="0"/>
                        <a:ea typeface="微軟正黑體" pitchFamily="34" charset="-120"/>
                        <a:cs typeface="Times New Roman" pitchFamily="18" charset="0"/>
                      </a:endParaRPr>
                    </a:p>
                    <a:p>
                      <a:pPr algn="ctr"/>
                      <a:r>
                        <a:rPr lang="en-US" altLang="zh-TW" strike="noStrike" baseline="0" dirty="0">
                          <a:latin typeface="Times New Roman" pitchFamily="18" charset="0"/>
                          <a:ea typeface="微軟正黑體" pitchFamily="34" charset="-120"/>
                          <a:cs typeface="Times New Roman" pitchFamily="18" charset="0"/>
                        </a:rPr>
                        <a:t>(</a:t>
                      </a:r>
                      <a:r>
                        <a:rPr lang="zh-TW" altLang="en-US" strike="noStrike" baseline="0" dirty="0">
                          <a:latin typeface="Times New Roman" pitchFamily="18" charset="0"/>
                          <a:ea typeface="微軟正黑體" pitchFamily="34" charset="-120"/>
                          <a:cs typeface="Times New Roman" pitchFamily="18" charset="0"/>
                        </a:rPr>
                        <a:t>非實習期間</a:t>
                      </a: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1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a:latin typeface="Times New Roman" pitchFamily="18" charset="0"/>
                          <a:ea typeface="微軟正黑體" pitchFamily="34" charset="-120"/>
                          <a:cs typeface="Times New Roman" pitchFamily="18" charset="0"/>
                        </a:rPr>
                        <a:t>專五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a:latin typeface="Times New Roman" pitchFamily="18" charset="0"/>
                          <a:ea typeface="微軟正黑體" pitchFamily="34" charset="-120"/>
                          <a:cs typeface="Times New Roman" pitchFamily="18" charset="0"/>
                        </a:rPr>
                        <a:t>基本工資以上</a:t>
                      </a:r>
                      <a:endParaRPr lang="en-US" altLang="zh-TW"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實習津貼</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a:latin typeface="Times New Roman" pitchFamily="18" charset="0"/>
                          <a:ea typeface="微軟正黑體" pitchFamily="34" charset="-120"/>
                          <a:cs typeface="Times New Roman" pitchFamily="18" charset="0"/>
                        </a:rPr>
                        <a:t>實習期間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441">
                <a:tc>
                  <a:txBody>
                    <a:bodyPr/>
                    <a:lstStyle/>
                    <a:p>
                      <a:pPr algn="ctr"/>
                      <a:r>
                        <a:rPr lang="zh-TW" altLang="en-US" dirty="0">
                          <a:latin typeface="Times New Roman" pitchFamily="18" charset="0"/>
                          <a:ea typeface="微軟正黑體" pitchFamily="34" charset="-120"/>
                          <a:cs typeface="Times New Roman" pitchFamily="18" charset="0"/>
                        </a:rPr>
                        <a:t>畢業後</a:t>
                      </a:r>
                      <a:r>
                        <a:rPr lang="en-US" altLang="zh-TW" b="1"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年</a:t>
                      </a: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a:latin typeface="Times New Roman" pitchFamily="18" charset="0"/>
                          <a:ea typeface="微軟正黑體" pitchFamily="34" charset="-120"/>
                          <a:cs typeface="Times New Roman" pitchFamily="18" charset="0"/>
                        </a:rPr>
                        <a:t>至該企業上班</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83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4000" b="1" dirty="0"/>
              <a:t>112</a:t>
            </a:r>
            <a:r>
              <a:rPr lang="zh-TW" altLang="en-US" sz="4000" b="1" dirty="0"/>
              <a:t>學年度</a:t>
            </a:r>
            <a:r>
              <a:rPr lang="zh-TW" altLang="en-US" dirty="0"/>
              <a:t>五專部招生學校計有國立臺北科技大學、國立臺中科技大學、國立高雄科技大學等</a:t>
            </a:r>
            <a:r>
              <a:rPr lang="en-US" altLang="zh-TW" dirty="0"/>
              <a:t>41</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698040" y="1300480"/>
            <a:ext cx="3578177" cy="4307839"/>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374286"/>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3668125323"/>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高苑科技大學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51164"/>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319798"/>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3844819617"/>
              </p:ext>
            </p:extLst>
          </p:nvPr>
        </p:nvGraphicFramePr>
        <p:xfrm>
          <a:off x="5124490" y="1552356"/>
          <a:ext cx="1899312" cy="1981020"/>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1831189157"/>
              </p:ext>
            </p:extLst>
          </p:nvPr>
        </p:nvGraphicFramePr>
        <p:xfrm>
          <a:off x="557464" y="1509813"/>
          <a:ext cx="3718754" cy="3962043"/>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4204939"/>
            <a:ext cx="3232247" cy="923330"/>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001380" y="3883763"/>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1043968"/>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88" y="2875164"/>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051481" y="1808729"/>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1110459"/>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2463900"/>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3815347"/>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5168787"/>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192963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324765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1953156"/>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338375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08526" y="458659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4647600"/>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39" name="圖片 38">
            <a:extLst>
              <a:ext uri="{FF2B5EF4-FFF2-40B4-BE49-F238E27FC236}">
                <a16:creationId xmlns:a16="http://schemas.microsoft.com/office/drawing/2014/main" id="{7777E1B8-614A-4736-AD35-749B6A290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1871818"/>
            <a:ext cx="642475" cy="507495"/>
          </a:xfrm>
          <a:prstGeom prst="rect">
            <a:avLst/>
          </a:prstGeom>
          <a:scene3d>
            <a:camera prst="orthographicFront"/>
            <a:lightRig rig="threePt" dir="t"/>
          </a:scene3d>
          <a:sp3d>
            <a:bevelT w="114300" prst="artDeco"/>
          </a:sp3d>
        </p:spPr>
      </p:pic>
      <p:pic>
        <p:nvPicPr>
          <p:cNvPr id="40" name="圖片 39">
            <a:extLst>
              <a:ext uri="{FF2B5EF4-FFF2-40B4-BE49-F238E27FC236}">
                <a16:creationId xmlns:a16="http://schemas.microsoft.com/office/drawing/2014/main" id="{EF045CAE-EFE1-4854-84DE-BE1BEA28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3218102"/>
            <a:ext cx="642475" cy="507495"/>
          </a:xfrm>
          <a:prstGeom prst="rect">
            <a:avLst/>
          </a:prstGeom>
          <a:scene3d>
            <a:camera prst="orthographicFront"/>
            <a:lightRig rig="threePt" dir="t"/>
          </a:scene3d>
          <a:sp3d>
            <a:bevelT w="114300" prst="artDeco"/>
          </a:sp3d>
        </p:spPr>
      </p:pic>
      <p:pic>
        <p:nvPicPr>
          <p:cNvPr id="41" name="圖片 40">
            <a:extLst>
              <a:ext uri="{FF2B5EF4-FFF2-40B4-BE49-F238E27FC236}">
                <a16:creationId xmlns:a16="http://schemas.microsoft.com/office/drawing/2014/main" id="{E259E62F-7848-433B-893A-CFF2F0823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4545747"/>
            <a:ext cx="642478" cy="507498"/>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22720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3</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dirty="0"/>
              <a:t>五專優先免試入學、聯合免試入學之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63" y="1914023"/>
            <a:ext cx="2892101" cy="2951123"/>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219" y="1916152"/>
            <a:ext cx="2970334" cy="3030954"/>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53" y="1893318"/>
            <a:ext cx="3009937" cy="3071364"/>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3107898"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6272880"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950482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Tree>
    <p:extLst>
      <p:ext uri="{BB962C8B-B14F-4D97-AF65-F5344CB8AC3E}">
        <p14:creationId xmlns:p14="http://schemas.microsoft.com/office/powerpoint/2010/main" val="100244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493869" y="2510661"/>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就學區優先免試入學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85%</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壹、關於五專</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2" y="1863172"/>
            <a:ext cx="5663410" cy="612978"/>
            <a:chOff x="4072513" y="2233973"/>
            <a:chExt cx="5663410"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112</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3324543919"/>
              </p:ext>
            </p:extLst>
          </p:nvPr>
        </p:nvGraphicFramePr>
        <p:xfrm>
          <a:off x="1182758" y="731680"/>
          <a:ext cx="7970430" cy="5416033"/>
        </p:xfrm>
        <a:graphic>
          <a:graphicData uri="http://schemas.openxmlformats.org/drawingml/2006/table">
            <a:tbl>
              <a:tblPr firstRow="1" bandRow="1">
                <a:tableStyleId>{5940675A-B579-460E-94D1-54222C63F5DA}</a:tableStyleId>
              </a:tblPr>
              <a:tblGrid>
                <a:gridCol w="2588481">
                  <a:extLst>
                    <a:ext uri="{9D8B030D-6E8A-4147-A177-3AD203B41FA5}">
                      <a16:colId xmlns:a16="http://schemas.microsoft.com/office/drawing/2014/main" val="20000"/>
                    </a:ext>
                  </a:extLst>
                </a:gridCol>
                <a:gridCol w="5381949">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103898205"/>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384995"/>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a:t>
            </a:r>
            <a:r>
              <a:rPr lang="zh-TW" altLang="en-US" dirty="0"/>
              <a:t>：何謂「同學年度同項競賽」</a:t>
            </a:r>
            <a:r>
              <a:rPr lang="en-US" altLang="zh-TW" dirty="0"/>
              <a:t>?</a:t>
            </a:r>
          </a:p>
          <a:p>
            <a:pPr marL="630000" indent="-630000">
              <a:buFont typeface="Arial" panose="020B0604020202020204" pitchFamily="34" charset="0"/>
              <a:buNone/>
            </a:pPr>
            <a:r>
              <a:rPr lang="en-US" altLang="zh-TW" dirty="0"/>
              <a:t>Q</a:t>
            </a:r>
            <a:r>
              <a:rPr lang="zh-TW" altLang="en-US" dirty="0"/>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3766485802"/>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2141193122"/>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關於五專</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112</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19</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星期一</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15</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4290370486"/>
              </p:ext>
            </p:extLst>
          </p:nvPr>
        </p:nvGraphicFramePr>
        <p:xfrm>
          <a:off x="2156902" y="843074"/>
          <a:ext cx="9114981" cy="204189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099539"/>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430736753"/>
              </p:ext>
            </p:extLst>
          </p:nvPr>
        </p:nvGraphicFramePr>
        <p:xfrm>
          <a:off x="2153566" y="3103668"/>
          <a:ext cx="9124036" cy="1005768"/>
        </p:xfrm>
        <a:graphic>
          <a:graphicData uri="http://schemas.openxmlformats.org/drawingml/2006/table">
            <a:tbl>
              <a:tblPr firstRow="1" bandRow="1">
                <a:tableStyleId>{2D5ABB26-0587-4C30-8999-92F81FD0307C}</a:tableStyleId>
              </a:tblPr>
              <a:tblGrid>
                <a:gridCol w="4562018">
                  <a:extLst>
                    <a:ext uri="{9D8B030D-6E8A-4147-A177-3AD203B41FA5}">
                      <a16:colId xmlns:a16="http://schemas.microsoft.com/office/drawing/2014/main" val="20000"/>
                    </a:ext>
                  </a:extLst>
                </a:gridCol>
                <a:gridCol w="4562018">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3017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1203346430"/>
              </p:ext>
            </p:extLst>
          </p:nvPr>
        </p:nvGraphicFramePr>
        <p:xfrm>
          <a:off x="2153566" y="4328135"/>
          <a:ext cx="9124032" cy="2347086"/>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377719523"/>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284926"/>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2449250077"/>
              </p:ext>
            </p:extLst>
          </p:nvPr>
        </p:nvGraphicFramePr>
        <p:xfrm>
          <a:off x="974038" y="963533"/>
          <a:ext cx="8529387" cy="545475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704" y="1372130"/>
            <a:ext cx="2583159" cy="2583159"/>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324126" y="3090744"/>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r>
              <a:rPr lang="en-US" altLang="zh-TW" sz="1800" dirty="0">
                <a:ea typeface="微軟正黑體" panose="020B0604030504040204" pitchFamily="34" charset="-120"/>
              </a:rPr>
              <a:t/>
            </a:r>
            <a:br>
              <a:rPr lang="en-US" altLang="zh-TW" sz="1800" dirty="0">
                <a:ea typeface="微軟正黑體" panose="020B0604030504040204" pitchFamily="34" charset="-120"/>
              </a:rPr>
            </a:b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112</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22</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星期四</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pic>
        <p:nvPicPr>
          <p:cNvPr id="6" name="圖片 5">
            <a:extLst>
              <a:ext uri="{FF2B5EF4-FFF2-40B4-BE49-F238E27FC236}">
                <a16:creationId xmlns:a16="http://schemas.microsoft.com/office/drawing/2014/main" id="{9BDD76F1-76D6-45B2-AE8C-33192C3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10" y="1120221"/>
            <a:ext cx="4681728" cy="4681728"/>
          </a:xfrm>
          <a:prstGeom prst="rect">
            <a:avLst/>
          </a:prstGeom>
        </p:spPr>
      </p:pic>
      <p:sp>
        <p:nvSpPr>
          <p:cNvPr id="7" name="矩形 6">
            <a:extLst>
              <a:ext uri="{FF2B5EF4-FFF2-40B4-BE49-F238E27FC236}">
                <a16:creationId xmlns:a16="http://schemas.microsoft.com/office/drawing/2014/main" id="{BA5DD2DE-6D28-4A5A-864C-5E0D35EE4B3A}"/>
              </a:ext>
            </a:extLst>
          </p:cNvPr>
          <p:cNvSpPr/>
          <p:nvPr/>
        </p:nvSpPr>
        <p:spPr>
          <a:xfrm>
            <a:off x="4625045" y="2953254"/>
            <a:ext cx="2646879" cy="1077218"/>
          </a:xfrm>
          <a:prstGeom prst="rect">
            <a:avLst/>
          </a:prstGeom>
        </p:spPr>
        <p:txBody>
          <a:bodyPr wrap="none">
            <a:spAutoFit/>
          </a:bodyPr>
          <a:lstStyle/>
          <a:p>
            <a:pPr algn="ct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重要管道</a:t>
            </a:r>
          </a:p>
        </p:txBody>
      </p:sp>
      <p:grpSp>
        <p:nvGrpSpPr>
          <p:cNvPr id="8" name="群組 7">
            <a:extLst>
              <a:ext uri="{FF2B5EF4-FFF2-40B4-BE49-F238E27FC236}">
                <a16:creationId xmlns:a16="http://schemas.microsoft.com/office/drawing/2014/main" id="{26FECA23-C41F-4F8A-872E-114926721C48}"/>
              </a:ext>
            </a:extLst>
          </p:cNvPr>
          <p:cNvGrpSpPr/>
          <p:nvPr/>
        </p:nvGrpSpPr>
        <p:grpSpPr>
          <a:xfrm>
            <a:off x="2422148" y="983667"/>
            <a:ext cx="2270960" cy="2758765"/>
            <a:chOff x="335997" y="2041789"/>
            <a:chExt cx="3733458" cy="4535408"/>
          </a:xfrm>
        </p:grpSpPr>
        <p:pic>
          <p:nvPicPr>
            <p:cNvPr id="9" name="圖片 8">
              <a:extLst>
                <a:ext uri="{FF2B5EF4-FFF2-40B4-BE49-F238E27FC236}">
                  <a16:creationId xmlns:a16="http://schemas.microsoft.com/office/drawing/2014/main" id="{921CF6E0-6633-4B8D-B59F-007CD3898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10" name="文字方塊 9">
              <a:extLst>
                <a:ext uri="{FF2B5EF4-FFF2-40B4-BE49-F238E27FC236}">
                  <a16:creationId xmlns:a16="http://schemas.microsoft.com/office/drawing/2014/main" id="{32B61807-138C-4E7C-B8A6-9BA215E6C474}"/>
                </a:ext>
              </a:extLst>
            </p:cNvPr>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1" name="群組 10">
            <a:extLst>
              <a:ext uri="{FF2B5EF4-FFF2-40B4-BE49-F238E27FC236}">
                <a16:creationId xmlns:a16="http://schemas.microsoft.com/office/drawing/2014/main" id="{9E1629C8-28DD-4B7B-B974-06497689ADD7}"/>
              </a:ext>
            </a:extLst>
          </p:cNvPr>
          <p:cNvGrpSpPr/>
          <p:nvPr/>
        </p:nvGrpSpPr>
        <p:grpSpPr>
          <a:xfrm>
            <a:off x="3805776" y="5148248"/>
            <a:ext cx="4655005" cy="1051559"/>
            <a:chOff x="415406" y="5032955"/>
            <a:chExt cx="7847843" cy="1772816"/>
          </a:xfrm>
        </p:grpSpPr>
        <p:sp>
          <p:nvSpPr>
            <p:cNvPr id="12" name="文字方塊 11">
              <a:extLst>
                <a:ext uri="{FF2B5EF4-FFF2-40B4-BE49-F238E27FC236}">
                  <a16:creationId xmlns:a16="http://schemas.microsoft.com/office/drawing/2014/main" id="{6EEED560-0D47-47F2-A11C-AC4392F9E5C5}"/>
                </a:ext>
              </a:extLst>
            </p:cNvPr>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3" name="圖片 12">
              <a:extLst>
                <a:ext uri="{FF2B5EF4-FFF2-40B4-BE49-F238E27FC236}">
                  <a16:creationId xmlns:a16="http://schemas.microsoft.com/office/drawing/2014/main" id="{91939908-EF9A-47A8-97FD-15EEEA4B732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14" name="圖片 13">
              <a:extLst>
                <a:ext uri="{FF2B5EF4-FFF2-40B4-BE49-F238E27FC236}">
                  <a16:creationId xmlns:a16="http://schemas.microsoft.com/office/drawing/2014/main" id="{B58BE188-1B42-4B3D-9C3B-C1E19BFB63D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15" name="群組 14">
            <a:extLst>
              <a:ext uri="{FF2B5EF4-FFF2-40B4-BE49-F238E27FC236}">
                <a16:creationId xmlns:a16="http://schemas.microsoft.com/office/drawing/2014/main" id="{567736DE-3F2B-4AAC-BF99-7647F03DB94C}"/>
              </a:ext>
            </a:extLst>
          </p:cNvPr>
          <p:cNvGrpSpPr/>
          <p:nvPr/>
        </p:nvGrpSpPr>
        <p:grpSpPr>
          <a:xfrm>
            <a:off x="7879370" y="1229367"/>
            <a:ext cx="2241346" cy="2878049"/>
            <a:chOff x="6309959" y="1881579"/>
            <a:chExt cx="2241346" cy="2878049"/>
          </a:xfrm>
        </p:grpSpPr>
        <p:grpSp>
          <p:nvGrpSpPr>
            <p:cNvPr id="16" name="群組 15">
              <a:extLst>
                <a:ext uri="{FF2B5EF4-FFF2-40B4-BE49-F238E27FC236}">
                  <a16:creationId xmlns:a16="http://schemas.microsoft.com/office/drawing/2014/main" id="{773DDD5D-5896-454B-86BF-154CA7D004D1}"/>
                </a:ext>
              </a:extLst>
            </p:cNvPr>
            <p:cNvGrpSpPr/>
            <p:nvPr/>
          </p:nvGrpSpPr>
          <p:grpSpPr>
            <a:xfrm>
              <a:off x="6348834" y="1881579"/>
              <a:ext cx="2163596" cy="2207112"/>
              <a:chOff x="4808704" y="1228537"/>
              <a:chExt cx="3600400" cy="3672813"/>
            </a:xfrm>
          </p:grpSpPr>
          <p:pic>
            <p:nvPicPr>
              <p:cNvPr id="18" name="圖片 17">
                <a:extLst>
                  <a:ext uri="{FF2B5EF4-FFF2-40B4-BE49-F238E27FC236}">
                    <a16:creationId xmlns:a16="http://schemas.microsoft.com/office/drawing/2014/main" id="{42F6A996-F73E-41CC-83E3-5580477E5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19" name="文字方塊 18">
                <a:extLst>
                  <a:ext uri="{FF2B5EF4-FFF2-40B4-BE49-F238E27FC236}">
                    <a16:creationId xmlns:a16="http://schemas.microsoft.com/office/drawing/2014/main" id="{9F44814D-2464-4CF3-A325-90F434D5377D}"/>
                  </a:ext>
                </a:extLst>
              </p:cNvPr>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文字方塊 16">
              <a:extLst>
                <a:ext uri="{FF2B5EF4-FFF2-40B4-BE49-F238E27FC236}">
                  <a16:creationId xmlns:a16="http://schemas.microsoft.com/office/drawing/2014/main" id="{D7E53DCE-F5DB-476F-93CD-060410909AE3}"/>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164519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281235175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僅</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47244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重點特色</a:t>
            </a:r>
            <a:endParaRPr lang="en-US" dirty="0"/>
          </a:p>
        </p:txBody>
      </p:sp>
      <p:grpSp>
        <p:nvGrpSpPr>
          <p:cNvPr id="3" name="群組 2">
            <a:extLst>
              <a:ext uri="{FF2B5EF4-FFF2-40B4-BE49-F238E27FC236}">
                <a16:creationId xmlns:a16="http://schemas.microsoft.com/office/drawing/2014/main" id="{7A8AC25A-E085-4180-9DA8-ABC803EB84DF}"/>
              </a:ext>
            </a:extLst>
          </p:cNvPr>
          <p:cNvGrpSpPr/>
          <p:nvPr/>
        </p:nvGrpSpPr>
        <p:grpSpPr>
          <a:xfrm>
            <a:off x="2549168" y="1466055"/>
            <a:ext cx="7093665" cy="3925888"/>
            <a:chOff x="3073965" y="1466055"/>
            <a:chExt cx="7093665" cy="3925888"/>
          </a:xfrm>
        </p:grpSpPr>
        <p:sp>
          <p:nvSpPr>
            <p:cNvPr id="17" name="Trapezoid 18">
              <a:extLst>
                <a:ext uri="{FF2B5EF4-FFF2-40B4-BE49-F238E27FC236}">
                  <a16:creationId xmlns:a16="http://schemas.microsoft.com/office/drawing/2014/main" id="{E4341BA2-BB0B-4B8E-946C-B22522E10540}"/>
                </a:ext>
              </a:extLst>
            </p:cNvPr>
            <p:cNvSpPr/>
            <p:nvPr/>
          </p:nvSpPr>
          <p:spPr>
            <a:xfrm rot="5400000">
              <a:off x="6209606" y="2564512"/>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8" name="Rounded Rectangle 3">
              <a:extLst>
                <a:ext uri="{FF2B5EF4-FFF2-40B4-BE49-F238E27FC236}">
                  <a16:creationId xmlns:a16="http://schemas.microsoft.com/office/drawing/2014/main" id="{4DDB135F-6CC9-4242-A150-DA1857CADA1F}"/>
                </a:ext>
              </a:extLst>
            </p:cNvPr>
            <p:cNvSpPr/>
            <p:nvPr/>
          </p:nvSpPr>
          <p:spPr>
            <a:xfrm>
              <a:off x="307396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9" name="Rounded Rectangle 5">
              <a:extLst>
                <a:ext uri="{FF2B5EF4-FFF2-40B4-BE49-F238E27FC236}">
                  <a16:creationId xmlns:a16="http://schemas.microsoft.com/office/drawing/2014/main" id="{E520F9DC-5B5A-4A84-A64B-0EB1181E5A1B}"/>
                </a:ext>
              </a:extLst>
            </p:cNvPr>
            <p:cNvSpPr/>
            <p:nvPr/>
          </p:nvSpPr>
          <p:spPr>
            <a:xfrm>
              <a:off x="3997229" y="1466055"/>
              <a:ext cx="692800" cy="3925888"/>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0" name="Rounded Rectangle 6">
              <a:extLst>
                <a:ext uri="{FF2B5EF4-FFF2-40B4-BE49-F238E27FC236}">
                  <a16:creationId xmlns:a16="http://schemas.microsoft.com/office/drawing/2014/main" id="{50ABA9AC-E578-44E5-951B-75ADB098697A}"/>
                </a:ext>
              </a:extLst>
            </p:cNvPr>
            <p:cNvSpPr/>
            <p:nvPr/>
          </p:nvSpPr>
          <p:spPr>
            <a:xfrm>
              <a:off x="490524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1" name="Rounded Rectangle 7">
              <a:extLst>
                <a:ext uri="{FF2B5EF4-FFF2-40B4-BE49-F238E27FC236}">
                  <a16:creationId xmlns:a16="http://schemas.microsoft.com/office/drawing/2014/main" id="{C4B78759-EDBA-4D96-B850-3913BAEB4176}"/>
                </a:ext>
              </a:extLst>
            </p:cNvPr>
            <p:cNvSpPr/>
            <p:nvPr/>
          </p:nvSpPr>
          <p:spPr>
            <a:xfrm>
              <a:off x="5811328"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8">
              <a:extLst>
                <a:ext uri="{FF2B5EF4-FFF2-40B4-BE49-F238E27FC236}">
                  <a16:creationId xmlns:a16="http://schemas.microsoft.com/office/drawing/2014/main" id="{5F318ED9-53CA-490B-8DB6-EA25594C7A30}"/>
                </a:ext>
              </a:extLst>
            </p:cNvPr>
            <p:cNvSpPr/>
            <p:nvPr/>
          </p:nvSpPr>
          <p:spPr>
            <a:xfrm>
              <a:off x="6699482"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3" name="Oval 4">
              <a:extLst>
                <a:ext uri="{FF2B5EF4-FFF2-40B4-BE49-F238E27FC236}">
                  <a16:creationId xmlns:a16="http://schemas.microsoft.com/office/drawing/2014/main" id="{8907ABD2-5839-493D-8DB8-ADCDD2D36481}"/>
                </a:ext>
              </a:extLst>
            </p:cNvPr>
            <p:cNvSpPr/>
            <p:nvPr/>
          </p:nvSpPr>
          <p:spPr>
            <a:xfrm>
              <a:off x="8597109" y="2640433"/>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24" name="Group 13">
              <a:extLst>
                <a:ext uri="{FF2B5EF4-FFF2-40B4-BE49-F238E27FC236}">
                  <a16:creationId xmlns:a16="http://schemas.microsoft.com/office/drawing/2014/main" id="{5AEB2797-F997-4C8D-BDCE-EC2261633337}"/>
                </a:ext>
              </a:extLst>
            </p:cNvPr>
            <p:cNvGrpSpPr/>
            <p:nvPr/>
          </p:nvGrpSpPr>
          <p:grpSpPr>
            <a:xfrm rot="3411746">
              <a:off x="8955463" y="2770047"/>
              <a:ext cx="616676" cy="1313367"/>
              <a:chOff x="6777274" y="1831284"/>
              <a:chExt cx="552841" cy="1177414"/>
            </a:xfrm>
          </p:grpSpPr>
          <p:grpSp>
            <p:nvGrpSpPr>
              <p:cNvPr id="25" name="Group 14">
                <a:extLst>
                  <a:ext uri="{FF2B5EF4-FFF2-40B4-BE49-F238E27FC236}">
                    <a16:creationId xmlns:a16="http://schemas.microsoft.com/office/drawing/2014/main" id="{C5DFE641-4B98-4048-960C-A7592D29CDAC}"/>
                  </a:ext>
                </a:extLst>
              </p:cNvPr>
              <p:cNvGrpSpPr/>
              <p:nvPr/>
            </p:nvGrpSpPr>
            <p:grpSpPr>
              <a:xfrm>
                <a:off x="6939980" y="1831284"/>
                <a:ext cx="385719" cy="718117"/>
                <a:chOff x="6783521" y="1654812"/>
                <a:chExt cx="726841" cy="1353205"/>
              </a:xfrm>
            </p:grpSpPr>
            <p:sp>
              <p:nvSpPr>
                <p:cNvPr id="27" name="Freeform 16">
                  <a:extLst>
                    <a:ext uri="{FF2B5EF4-FFF2-40B4-BE49-F238E27FC236}">
                      <a16:creationId xmlns:a16="http://schemas.microsoft.com/office/drawing/2014/main" id="{2A3F7417-E357-4B07-AFB1-6548FC485CB1}"/>
                    </a:ext>
                  </a:extLst>
                </p:cNvPr>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8" name="Freeform 17">
                  <a:extLst>
                    <a:ext uri="{FF2B5EF4-FFF2-40B4-BE49-F238E27FC236}">
                      <a16:creationId xmlns:a16="http://schemas.microsoft.com/office/drawing/2014/main" id="{0C3DFB5E-A7B5-4D5F-9C77-862664B9EFD5}"/>
                    </a:ext>
                  </a:extLst>
                </p:cNvPr>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6" name="Freeform 15">
                <a:extLst>
                  <a:ext uri="{FF2B5EF4-FFF2-40B4-BE49-F238E27FC236}">
                    <a16:creationId xmlns:a16="http://schemas.microsoft.com/office/drawing/2014/main" id="{58811BA9-6D67-4A28-8AAC-889A285E382F}"/>
                  </a:ext>
                </a:extLst>
              </p:cNvPr>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9" name="Oval 9">
              <a:extLst>
                <a:ext uri="{FF2B5EF4-FFF2-40B4-BE49-F238E27FC236}">
                  <a16:creationId xmlns:a16="http://schemas.microsoft.com/office/drawing/2014/main" id="{81CE8F59-DA96-4E4F-A91C-9245188D006A}"/>
                </a:ext>
              </a:extLst>
            </p:cNvPr>
            <p:cNvSpPr/>
            <p:nvPr/>
          </p:nvSpPr>
          <p:spPr>
            <a:xfrm>
              <a:off x="312393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0" name="Oval 19">
              <a:extLst>
                <a:ext uri="{FF2B5EF4-FFF2-40B4-BE49-F238E27FC236}">
                  <a16:creationId xmlns:a16="http://schemas.microsoft.com/office/drawing/2014/main" id="{96DF2659-76D0-4931-945C-2A929E2F4AC8}"/>
                </a:ext>
              </a:extLst>
            </p:cNvPr>
            <p:cNvSpPr/>
            <p:nvPr/>
          </p:nvSpPr>
          <p:spPr>
            <a:xfrm>
              <a:off x="4047203"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1" name="Oval 20">
              <a:extLst>
                <a:ext uri="{FF2B5EF4-FFF2-40B4-BE49-F238E27FC236}">
                  <a16:creationId xmlns:a16="http://schemas.microsoft.com/office/drawing/2014/main" id="{B8D4F501-381F-4ABA-9CF2-01A2EEAF9B26}"/>
                </a:ext>
              </a:extLst>
            </p:cNvPr>
            <p:cNvSpPr/>
            <p:nvPr/>
          </p:nvSpPr>
          <p:spPr>
            <a:xfrm>
              <a:off x="495521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2" name="Oval 21">
              <a:extLst>
                <a:ext uri="{FF2B5EF4-FFF2-40B4-BE49-F238E27FC236}">
                  <a16:creationId xmlns:a16="http://schemas.microsoft.com/office/drawing/2014/main" id="{5D4B75FC-77AF-4B32-B411-13A67DE6F309}"/>
                </a:ext>
              </a:extLst>
            </p:cNvPr>
            <p:cNvSpPr/>
            <p:nvPr/>
          </p:nvSpPr>
          <p:spPr>
            <a:xfrm>
              <a:off x="5861302"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Oval 22">
              <a:extLst>
                <a:ext uri="{FF2B5EF4-FFF2-40B4-BE49-F238E27FC236}">
                  <a16:creationId xmlns:a16="http://schemas.microsoft.com/office/drawing/2014/main" id="{60D7ACFB-A12E-42AD-A3E7-391B08694D49}"/>
                </a:ext>
              </a:extLst>
            </p:cNvPr>
            <p:cNvSpPr/>
            <p:nvPr/>
          </p:nvSpPr>
          <p:spPr>
            <a:xfrm>
              <a:off x="6749456"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TextBox 23">
              <a:extLst>
                <a:ext uri="{FF2B5EF4-FFF2-40B4-BE49-F238E27FC236}">
                  <a16:creationId xmlns:a16="http://schemas.microsoft.com/office/drawing/2014/main" id="{9191FDC1-EF52-420A-8CDC-719978B570A6}"/>
                </a:ext>
              </a:extLst>
            </p:cNvPr>
            <p:cNvSpPr txBox="1"/>
            <p:nvPr/>
          </p:nvSpPr>
          <p:spPr>
            <a:xfrm>
              <a:off x="3098344"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7" name="TextBox 24">
              <a:extLst>
                <a:ext uri="{FF2B5EF4-FFF2-40B4-BE49-F238E27FC236}">
                  <a16:creationId xmlns:a16="http://schemas.microsoft.com/office/drawing/2014/main" id="{25CCBF2E-3FC0-4D53-BDB9-4FCAD8840495}"/>
                </a:ext>
              </a:extLst>
            </p:cNvPr>
            <p:cNvSpPr txBox="1"/>
            <p:nvPr/>
          </p:nvSpPr>
          <p:spPr>
            <a:xfrm>
              <a:off x="4020805" y="1642055"/>
              <a:ext cx="684489" cy="400110"/>
            </a:xfrm>
            <a:prstGeom prst="rect">
              <a:avLst/>
            </a:prstGeom>
            <a:noFill/>
          </p:spPr>
          <p:txBody>
            <a:bodyPr wrap="square" rtlCol="0">
              <a:spAutoFit/>
            </a:bodyPr>
            <a:lstStyle/>
            <a:p>
              <a:pPr algn="ctr"/>
              <a:r>
                <a:rPr lang="en-US" altLang="ko-KR" sz="2000" b="1" dirty="0">
                  <a:solidFill>
                    <a:srgbClr val="5B9BD5"/>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5B9BD5"/>
                </a:solidFill>
                <a:latin typeface="Times New Roman" panose="02020603050405020304" pitchFamily="18" charset="0"/>
                <a:cs typeface="Times New Roman" panose="02020603050405020304" pitchFamily="18" charset="0"/>
              </a:endParaRPr>
            </a:p>
          </p:txBody>
        </p:sp>
        <p:sp>
          <p:nvSpPr>
            <p:cNvPr id="38" name="TextBox 25">
              <a:extLst>
                <a:ext uri="{FF2B5EF4-FFF2-40B4-BE49-F238E27FC236}">
                  <a16:creationId xmlns:a16="http://schemas.microsoft.com/office/drawing/2014/main" id="{C576AC5A-5E8B-4609-AE31-504D867B6DFB}"/>
                </a:ext>
              </a:extLst>
            </p:cNvPr>
            <p:cNvSpPr txBox="1"/>
            <p:nvPr/>
          </p:nvSpPr>
          <p:spPr>
            <a:xfrm>
              <a:off x="492801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9" name="TextBox 26">
              <a:extLst>
                <a:ext uri="{FF2B5EF4-FFF2-40B4-BE49-F238E27FC236}">
                  <a16:creationId xmlns:a16="http://schemas.microsoft.com/office/drawing/2014/main" id="{9F273884-FD77-4A96-8BF5-614BA3305838}"/>
                </a:ext>
              </a:extLst>
            </p:cNvPr>
            <p:cNvSpPr txBox="1"/>
            <p:nvPr/>
          </p:nvSpPr>
          <p:spPr>
            <a:xfrm>
              <a:off x="583329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0" name="TextBox 27">
              <a:extLst>
                <a:ext uri="{FF2B5EF4-FFF2-40B4-BE49-F238E27FC236}">
                  <a16:creationId xmlns:a16="http://schemas.microsoft.com/office/drawing/2014/main" id="{4CBFD598-C59E-406C-AC90-A84D8201CEA6}"/>
                </a:ext>
              </a:extLst>
            </p:cNvPr>
            <p:cNvSpPr txBox="1"/>
            <p:nvPr/>
          </p:nvSpPr>
          <p:spPr>
            <a:xfrm>
              <a:off x="6720649"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1" name="TextBox 28">
              <a:extLst>
                <a:ext uri="{FF2B5EF4-FFF2-40B4-BE49-F238E27FC236}">
                  <a16:creationId xmlns:a16="http://schemas.microsoft.com/office/drawing/2014/main" id="{F7BB3BB8-FDB8-4DCC-8D77-D278B1347CA5}"/>
                </a:ext>
              </a:extLst>
            </p:cNvPr>
            <p:cNvSpPr txBox="1"/>
            <p:nvPr/>
          </p:nvSpPr>
          <p:spPr>
            <a:xfrm rot="16200000">
              <a:off x="1910185" y="3488403"/>
              <a:ext cx="2954655" cy="394868"/>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2" name="TextBox 29">
              <a:extLst>
                <a:ext uri="{FF2B5EF4-FFF2-40B4-BE49-F238E27FC236}">
                  <a16:creationId xmlns:a16="http://schemas.microsoft.com/office/drawing/2014/main" id="{730AD6D3-AA1C-418B-AC07-B4C6403FAF26}"/>
                </a:ext>
              </a:extLst>
            </p:cNvPr>
            <p:cNvSpPr txBox="1"/>
            <p:nvPr/>
          </p:nvSpPr>
          <p:spPr>
            <a:xfrm rot="16200000">
              <a:off x="3295113" y="3026739"/>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3" name="TextBox 30">
              <a:extLst>
                <a:ext uri="{FF2B5EF4-FFF2-40B4-BE49-F238E27FC236}">
                  <a16:creationId xmlns:a16="http://schemas.microsoft.com/office/drawing/2014/main" id="{64C6877B-EC2C-43E5-ABD8-42D628B97F3D}"/>
                </a:ext>
              </a:extLst>
            </p:cNvPr>
            <p:cNvSpPr txBox="1"/>
            <p:nvPr/>
          </p:nvSpPr>
          <p:spPr>
            <a:xfrm rot="16200000">
              <a:off x="4203130"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4" name="TextBox 31">
              <a:extLst>
                <a:ext uri="{FF2B5EF4-FFF2-40B4-BE49-F238E27FC236}">
                  <a16:creationId xmlns:a16="http://schemas.microsoft.com/office/drawing/2014/main" id="{2B890783-3AAB-4C5D-A628-6F8C70E5F8C8}"/>
                </a:ext>
              </a:extLst>
            </p:cNvPr>
            <p:cNvSpPr txBox="1"/>
            <p:nvPr/>
          </p:nvSpPr>
          <p:spPr>
            <a:xfrm rot="16200000">
              <a:off x="5109212"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5" name="TextBox 32">
              <a:extLst>
                <a:ext uri="{FF2B5EF4-FFF2-40B4-BE49-F238E27FC236}">
                  <a16:creationId xmlns:a16="http://schemas.microsoft.com/office/drawing/2014/main" id="{E4811D28-225D-45E1-967E-5B2749CBB9A7}"/>
                </a:ext>
              </a:extLst>
            </p:cNvPr>
            <p:cNvSpPr txBox="1"/>
            <p:nvPr/>
          </p:nvSpPr>
          <p:spPr>
            <a:xfrm rot="16200000">
              <a:off x="5997367"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6335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112</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3488516"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以國立臺北商業大學為例</a:t>
            </a: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403619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917409" y="800894"/>
            <a:ext cx="10357183"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12</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359319907"/>
              </p:ext>
            </p:extLst>
          </p:nvPr>
        </p:nvGraphicFramePr>
        <p:xfrm>
          <a:off x="511354" y="764704"/>
          <a:ext cx="11169293" cy="5641976"/>
        </p:xfrm>
        <a:graphic>
          <a:graphicData uri="http://schemas.openxmlformats.org/drawingml/2006/table">
            <a:tbl>
              <a:tblPr firstRow="1" firstCol="1" bandRow="1"/>
              <a:tblGrid>
                <a:gridCol w="2001179">
                  <a:extLst>
                    <a:ext uri="{9D8B030D-6E8A-4147-A177-3AD203B41FA5}">
                      <a16:colId xmlns:a16="http://schemas.microsoft.com/office/drawing/2014/main" val="20000"/>
                    </a:ext>
                  </a:extLst>
                </a:gridCol>
                <a:gridCol w="5145492">
                  <a:extLst>
                    <a:ext uri="{9D8B030D-6E8A-4147-A177-3AD203B41FA5}">
                      <a16:colId xmlns:a16="http://schemas.microsoft.com/office/drawing/2014/main" val="20001"/>
                    </a:ext>
                  </a:extLst>
                </a:gridCol>
                <a:gridCol w="4022622">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各區簡章及</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1066395976"/>
              </p:ext>
            </p:extLst>
          </p:nvPr>
        </p:nvGraphicFramePr>
        <p:xfrm>
          <a:off x="492434" y="764704"/>
          <a:ext cx="11207133" cy="6020307"/>
        </p:xfrm>
        <a:graphic>
          <a:graphicData uri="http://schemas.openxmlformats.org/drawingml/2006/table">
            <a:tbl>
              <a:tblPr firstRow="1" firstCol="1" bandRow="1"/>
              <a:tblGrid>
                <a:gridCol w="840594">
                  <a:extLst>
                    <a:ext uri="{9D8B030D-6E8A-4147-A177-3AD203B41FA5}">
                      <a16:colId xmlns:a16="http://schemas.microsoft.com/office/drawing/2014/main" val="20000"/>
                    </a:ext>
                  </a:extLst>
                </a:gridCol>
                <a:gridCol w="1307587">
                  <a:extLst>
                    <a:ext uri="{9D8B030D-6E8A-4147-A177-3AD203B41FA5}">
                      <a16:colId xmlns:a16="http://schemas.microsoft.com/office/drawing/2014/main" val="20001"/>
                    </a:ext>
                  </a:extLst>
                </a:gridCol>
                <a:gridCol w="3735962">
                  <a:extLst>
                    <a:ext uri="{9D8B030D-6E8A-4147-A177-3AD203B41FA5}">
                      <a16:colId xmlns:a16="http://schemas.microsoft.com/office/drawing/2014/main" val="20002"/>
                    </a:ext>
                  </a:extLst>
                </a:gridCol>
                <a:gridCol w="560394">
                  <a:extLst>
                    <a:ext uri="{9D8B030D-6E8A-4147-A177-3AD203B41FA5}">
                      <a16:colId xmlns:a16="http://schemas.microsoft.com/office/drawing/2014/main" val="20003"/>
                    </a:ext>
                  </a:extLst>
                </a:gridCol>
                <a:gridCol w="560394">
                  <a:extLst>
                    <a:ext uri="{9D8B030D-6E8A-4147-A177-3AD203B41FA5}">
                      <a16:colId xmlns:a16="http://schemas.microsoft.com/office/drawing/2014/main" val="20004"/>
                    </a:ext>
                  </a:extLst>
                </a:gridCol>
                <a:gridCol w="3320305">
                  <a:extLst>
                    <a:ext uri="{9D8B030D-6E8A-4147-A177-3AD203B41FA5}">
                      <a16:colId xmlns:a16="http://schemas.microsoft.com/office/drawing/2014/main" val="20005"/>
                    </a:ext>
                  </a:extLst>
                </a:gridCol>
                <a:gridCol w="414954">
                  <a:extLst>
                    <a:ext uri="{9D8B030D-6E8A-4147-A177-3AD203B41FA5}">
                      <a16:colId xmlns:a16="http://schemas.microsoft.com/office/drawing/2014/main" val="20006"/>
                    </a:ext>
                  </a:extLst>
                </a:gridCol>
                <a:gridCol w="466943">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6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1507649095"/>
              </p:ext>
            </p:extLst>
          </p:nvPr>
        </p:nvGraphicFramePr>
        <p:xfrm>
          <a:off x="484415" y="727008"/>
          <a:ext cx="11223171" cy="5221104"/>
        </p:xfrm>
        <a:graphic>
          <a:graphicData uri="http://schemas.openxmlformats.org/drawingml/2006/table">
            <a:tbl>
              <a:tblPr firstRow="1" firstCol="1" bandRow="1"/>
              <a:tblGrid>
                <a:gridCol w="1350542">
                  <a:extLst>
                    <a:ext uri="{9D8B030D-6E8A-4147-A177-3AD203B41FA5}">
                      <a16:colId xmlns:a16="http://schemas.microsoft.com/office/drawing/2014/main" val="20000"/>
                    </a:ext>
                  </a:extLst>
                </a:gridCol>
                <a:gridCol w="1936061">
                  <a:extLst>
                    <a:ext uri="{9D8B030D-6E8A-4147-A177-3AD203B41FA5}">
                      <a16:colId xmlns:a16="http://schemas.microsoft.com/office/drawing/2014/main" val="20001"/>
                    </a:ext>
                  </a:extLst>
                </a:gridCol>
                <a:gridCol w="3619963">
                  <a:extLst>
                    <a:ext uri="{9D8B030D-6E8A-4147-A177-3AD203B41FA5}">
                      <a16:colId xmlns:a16="http://schemas.microsoft.com/office/drawing/2014/main" val="20002"/>
                    </a:ext>
                  </a:extLst>
                </a:gridCol>
                <a:gridCol w="860117">
                  <a:extLst>
                    <a:ext uri="{9D8B030D-6E8A-4147-A177-3AD203B41FA5}">
                      <a16:colId xmlns:a16="http://schemas.microsoft.com/office/drawing/2014/main" val="20003"/>
                    </a:ext>
                  </a:extLst>
                </a:gridCol>
                <a:gridCol w="2785015">
                  <a:extLst>
                    <a:ext uri="{9D8B030D-6E8A-4147-A177-3AD203B41FA5}">
                      <a16:colId xmlns:a16="http://schemas.microsoft.com/office/drawing/2014/main" val="20004"/>
                    </a:ext>
                  </a:extLst>
                </a:gridCol>
                <a:gridCol w="67147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pic>
        <p:nvPicPr>
          <p:cNvPr id="9" name="圖片 8">
            <a:extLst>
              <a:ext uri="{FF2B5EF4-FFF2-40B4-BE49-F238E27FC236}">
                <a16:creationId xmlns:a16="http://schemas.microsoft.com/office/drawing/2014/main" id="{830F2E02-5BC5-45E3-A3F7-2884748CA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114" y="473624"/>
            <a:ext cx="1410855" cy="1764000"/>
          </a:xfrm>
          <a:prstGeom prst="rect">
            <a:avLst/>
          </a:prstGeom>
        </p:spPr>
      </p:pic>
      <p:pic>
        <p:nvPicPr>
          <p:cNvPr id="15" name="圖片 14">
            <a:extLst>
              <a:ext uri="{FF2B5EF4-FFF2-40B4-BE49-F238E27FC236}">
                <a16:creationId xmlns:a16="http://schemas.microsoft.com/office/drawing/2014/main" id="{920BA3B3-55EC-43F8-8949-E8DE9923F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37553" y="2882337"/>
            <a:ext cx="1411317" cy="1764577"/>
          </a:xfrm>
          <a:prstGeom prst="rect">
            <a:avLst/>
          </a:prstGeom>
        </p:spPr>
      </p:pic>
      <p:sp>
        <p:nvSpPr>
          <p:cNvPr id="21" name="手繪多邊形: 圖案 20">
            <a:extLst>
              <a:ext uri="{FF2B5EF4-FFF2-40B4-BE49-F238E27FC236}">
                <a16:creationId xmlns:a16="http://schemas.microsoft.com/office/drawing/2014/main" id="{E5D042C6-E6FA-4CEE-A123-F26A58192DC8}"/>
              </a:ext>
            </a:extLst>
          </p:cNvPr>
          <p:cNvSpPr/>
          <p:nvPr/>
        </p:nvSpPr>
        <p:spPr>
          <a:xfrm rot="570042">
            <a:off x="3324981" y="4045781"/>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圖案 21">
            <a:extLst>
              <a:ext uri="{FF2B5EF4-FFF2-40B4-BE49-F238E27FC236}">
                <a16:creationId xmlns:a16="http://schemas.microsoft.com/office/drawing/2014/main" id="{FA7B79A0-80D8-4AE0-A08A-11E6CC89E8B4}"/>
              </a:ext>
            </a:extLst>
          </p:cNvPr>
          <p:cNvSpPr/>
          <p:nvPr/>
        </p:nvSpPr>
        <p:spPr>
          <a:xfrm rot="21029958" flipH="1">
            <a:off x="3204517" y="1641169"/>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2318259"/>
            <a:ext cx="10341428" cy="3877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p>
        </p:txBody>
      </p:sp>
    </p:spTree>
    <p:extLst>
      <p:ext uri="{BB962C8B-B14F-4D97-AF65-F5344CB8AC3E}">
        <p14:creationId xmlns:p14="http://schemas.microsoft.com/office/powerpoint/2010/main" val="502720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6" name="群組 5">
            <a:extLst>
              <a:ext uri="{FF2B5EF4-FFF2-40B4-BE49-F238E27FC236}">
                <a16:creationId xmlns:a16="http://schemas.microsoft.com/office/drawing/2014/main" id="{DEF66ABC-D50A-4B32-BA0B-E270EF69FCCA}"/>
              </a:ext>
            </a:extLst>
          </p:cNvPr>
          <p:cNvGrpSpPr/>
          <p:nvPr/>
        </p:nvGrpSpPr>
        <p:grpSpPr>
          <a:xfrm>
            <a:off x="7194869" y="817831"/>
            <a:ext cx="3171124" cy="4559503"/>
            <a:chOff x="6400379" y="999743"/>
            <a:chExt cx="3171124" cy="4559503"/>
          </a:xfrm>
        </p:grpSpPr>
        <p:pic>
          <p:nvPicPr>
            <p:cNvPr id="7" name="圖片 6">
              <a:extLst>
                <a:ext uri="{FF2B5EF4-FFF2-40B4-BE49-F238E27FC236}">
                  <a16:creationId xmlns:a16="http://schemas.microsoft.com/office/drawing/2014/main" id="{0AA76899-4C03-490F-93EB-110415FED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8" name="矩形 7">
              <a:extLst>
                <a:ext uri="{FF2B5EF4-FFF2-40B4-BE49-F238E27FC236}">
                  <a16:creationId xmlns:a16="http://schemas.microsoft.com/office/drawing/2014/main" id="{2A6A7319-4F03-4978-8E72-E9E670FEA559}"/>
                </a:ext>
              </a:extLst>
            </p:cNvPr>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9" name="群組 8">
            <a:extLst>
              <a:ext uri="{FF2B5EF4-FFF2-40B4-BE49-F238E27FC236}">
                <a16:creationId xmlns:a16="http://schemas.microsoft.com/office/drawing/2014/main" id="{DEC0DB8F-9DB3-40BE-9658-C8505DE4A4C6}"/>
              </a:ext>
            </a:extLst>
          </p:cNvPr>
          <p:cNvGrpSpPr/>
          <p:nvPr/>
        </p:nvGrpSpPr>
        <p:grpSpPr>
          <a:xfrm>
            <a:off x="7617496" y="5490657"/>
            <a:ext cx="2325871" cy="939502"/>
            <a:chOff x="6787088" y="5441065"/>
            <a:chExt cx="2325871" cy="1375709"/>
          </a:xfrm>
        </p:grpSpPr>
        <p:pic>
          <p:nvPicPr>
            <p:cNvPr id="10" name="圖片 9">
              <a:extLst>
                <a:ext uri="{FF2B5EF4-FFF2-40B4-BE49-F238E27FC236}">
                  <a16:creationId xmlns:a16="http://schemas.microsoft.com/office/drawing/2014/main" id="{B2A01FE5-0105-44E2-AA62-CA11E936CA6D}"/>
                </a:ext>
              </a:extLst>
            </p:cNvPr>
            <p:cNvPicPr>
              <a:picLocks noChangeAspect="1"/>
            </p:cNvPicPr>
            <p:nvPr/>
          </p:nvPicPr>
          <p:blipFill rotWithShape="1">
            <a:blip r:embed="rId3">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11" name="文字方塊 10">
              <a:extLst>
                <a:ext uri="{FF2B5EF4-FFF2-40B4-BE49-F238E27FC236}">
                  <a16:creationId xmlns:a16="http://schemas.microsoft.com/office/drawing/2014/main" id="{CEB54AB4-6076-4CBB-BFF4-0FF8CD3559A1}"/>
                </a:ext>
              </a:extLst>
            </p:cNvPr>
            <p:cNvSpPr txBox="1"/>
            <p:nvPr/>
          </p:nvSpPr>
          <p:spPr>
            <a:xfrm>
              <a:off x="7013919" y="5790913"/>
              <a:ext cx="1872208"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12" name="圖片 11">
            <a:extLst>
              <a:ext uri="{FF2B5EF4-FFF2-40B4-BE49-F238E27FC236}">
                <a16:creationId xmlns:a16="http://schemas.microsoft.com/office/drawing/2014/main" id="{371A01F6-F23D-4618-A6AF-883BC81C1507}"/>
              </a:ext>
            </a:extLst>
          </p:cNvPr>
          <p:cNvPicPr>
            <a:picLocks noChangeAspect="1"/>
          </p:cNvPicPr>
          <p:nvPr/>
        </p:nvPicPr>
        <p:blipFill rotWithShape="1">
          <a:blip r:embed="rId4">
            <a:extLst>
              <a:ext uri="{28A0092B-C50C-407E-A947-70E740481C1C}">
                <a14:useLocalDpi xmlns:a14="http://schemas.microsoft.com/office/drawing/2010/main" val="0"/>
              </a:ext>
            </a:extLst>
          </a:blip>
          <a:srcRect t="2" b="3480"/>
          <a:stretch/>
        </p:blipFill>
        <p:spPr>
          <a:xfrm>
            <a:off x="4932584" y="2219893"/>
            <a:ext cx="1969298" cy="1835944"/>
          </a:xfrm>
          <a:prstGeom prst="rect">
            <a:avLst/>
          </a:prstGeom>
        </p:spPr>
      </p:pic>
      <p:pic>
        <p:nvPicPr>
          <p:cNvPr id="13" name="圖片 12">
            <a:extLst>
              <a:ext uri="{FF2B5EF4-FFF2-40B4-BE49-F238E27FC236}">
                <a16:creationId xmlns:a16="http://schemas.microsoft.com/office/drawing/2014/main" id="{1E45EAAB-A331-4E06-8CE8-FCBF3B640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593" y="2509473"/>
            <a:ext cx="2432476" cy="2432476"/>
          </a:xfrm>
          <a:prstGeom prst="rect">
            <a:avLst/>
          </a:prstGeom>
        </p:spPr>
      </p:pic>
      <p:sp>
        <p:nvSpPr>
          <p:cNvPr id="14" name="文字方塊 13">
            <a:extLst>
              <a:ext uri="{FF2B5EF4-FFF2-40B4-BE49-F238E27FC236}">
                <a16:creationId xmlns:a16="http://schemas.microsoft.com/office/drawing/2014/main" id="{1A0EF5FC-1F82-4401-A139-54A61921747C}"/>
              </a:ext>
            </a:extLst>
          </p:cNvPr>
          <p:cNvSpPr txBox="1"/>
          <p:nvPr/>
        </p:nvSpPr>
        <p:spPr>
          <a:xfrm>
            <a:off x="4932584" y="4031162"/>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圖說文字 3">
            <a:extLst>
              <a:ext uri="{FF2B5EF4-FFF2-40B4-BE49-F238E27FC236}">
                <a16:creationId xmlns:a16="http://schemas.microsoft.com/office/drawing/2014/main" id="{10B9B929-8203-4B0D-8C52-308543CBA2A3}"/>
              </a:ext>
            </a:extLst>
          </p:cNvPr>
          <p:cNvSpPr/>
          <p:nvPr/>
        </p:nvSpPr>
        <p:spPr bwMode="auto">
          <a:xfrm>
            <a:off x="3329656" y="1263555"/>
            <a:ext cx="1482628" cy="855917"/>
          </a:xfrm>
          <a:prstGeom prst="wedgeRoundRectCallout">
            <a:avLst>
              <a:gd name="adj1" fmla="val 39218"/>
              <a:gd name="adj2" fmla="val 8218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文字方塊 15">
            <a:extLst>
              <a:ext uri="{FF2B5EF4-FFF2-40B4-BE49-F238E27FC236}">
                <a16:creationId xmlns:a16="http://schemas.microsoft.com/office/drawing/2014/main" id="{40CF2B37-8C54-4A57-A2F8-C3CDCB071677}"/>
              </a:ext>
            </a:extLst>
          </p:cNvPr>
          <p:cNvSpPr txBox="1"/>
          <p:nvPr/>
        </p:nvSpPr>
        <p:spPr>
          <a:xfrm>
            <a:off x="2922915" y="1367514"/>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17" name="圓角矩形圖說文字 61">
            <a:extLst>
              <a:ext uri="{FF2B5EF4-FFF2-40B4-BE49-F238E27FC236}">
                <a16:creationId xmlns:a16="http://schemas.microsoft.com/office/drawing/2014/main" id="{F6587E4A-0008-4B0A-A1E6-A3FB7F4BBCFE}"/>
              </a:ext>
            </a:extLst>
          </p:cNvPr>
          <p:cNvSpPr/>
          <p:nvPr/>
        </p:nvSpPr>
        <p:spPr bwMode="auto">
          <a:xfrm>
            <a:off x="2062397" y="2401891"/>
            <a:ext cx="1990409" cy="1012208"/>
          </a:xfrm>
          <a:prstGeom prst="wedgeRoundRectCallout">
            <a:avLst>
              <a:gd name="adj1" fmla="val 63720"/>
              <a:gd name="adj2" fmla="val 28764"/>
              <a:gd name="adj3" fmla="val 16667"/>
            </a:avLst>
          </a:prstGeom>
          <a:solidFill>
            <a:srgbClr val="8C64BC"/>
          </a:soli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6C057608-96A8-4729-A467-3D5624F75349}"/>
              </a:ext>
            </a:extLst>
          </p:cNvPr>
          <p:cNvSpPr txBox="1"/>
          <p:nvPr/>
        </p:nvSpPr>
        <p:spPr>
          <a:xfrm>
            <a:off x="1918381" y="2401890"/>
            <a:ext cx="2304256" cy="954107"/>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物理治療科</a:t>
            </a:r>
            <a:endPar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復健科</a:t>
            </a: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圖說文字 64">
            <a:extLst>
              <a:ext uri="{FF2B5EF4-FFF2-40B4-BE49-F238E27FC236}">
                <a16:creationId xmlns:a16="http://schemas.microsoft.com/office/drawing/2014/main" id="{840798D4-19F2-4326-8390-D535580CF36A}"/>
              </a:ext>
            </a:extLst>
          </p:cNvPr>
          <p:cNvSpPr/>
          <p:nvPr/>
        </p:nvSpPr>
        <p:spPr bwMode="auto">
          <a:xfrm>
            <a:off x="2514350" y="3949773"/>
            <a:ext cx="1975748" cy="855917"/>
          </a:xfrm>
          <a:prstGeom prst="wedgeRoundRectCallout">
            <a:avLst>
              <a:gd name="adj1" fmla="val 66256"/>
              <a:gd name="adj2" fmla="val -3870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a:extLst>
              <a:ext uri="{FF2B5EF4-FFF2-40B4-BE49-F238E27FC236}">
                <a16:creationId xmlns:a16="http://schemas.microsoft.com/office/drawing/2014/main" id="{62337F5D-955F-41D4-BA02-693FD352EFDB}"/>
              </a:ext>
            </a:extLst>
          </p:cNvPr>
          <p:cNvSpPr txBox="1"/>
          <p:nvPr/>
        </p:nvSpPr>
        <p:spPr>
          <a:xfrm>
            <a:off x="2365829" y="411612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p>
        </p:txBody>
      </p:sp>
      <p:sp>
        <p:nvSpPr>
          <p:cNvPr id="21" name="圓角矩形圖說文字 66">
            <a:extLst>
              <a:ext uri="{FF2B5EF4-FFF2-40B4-BE49-F238E27FC236}">
                <a16:creationId xmlns:a16="http://schemas.microsoft.com/office/drawing/2014/main" id="{62A20E72-B9F3-41C2-9FC3-E6C80CD726CB}"/>
              </a:ext>
            </a:extLst>
          </p:cNvPr>
          <p:cNvSpPr/>
          <p:nvPr/>
        </p:nvSpPr>
        <p:spPr bwMode="auto">
          <a:xfrm>
            <a:off x="3482697" y="5166254"/>
            <a:ext cx="1897515" cy="855917"/>
          </a:xfrm>
          <a:prstGeom prst="wedgeRoundRectCallout">
            <a:avLst>
              <a:gd name="adj1" fmla="val 33284"/>
              <a:gd name="adj2" fmla="val -96342"/>
              <a:gd name="adj3"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0805726-6698-45E2-B4C7-B66D1F9AB476}"/>
              </a:ext>
            </a:extLst>
          </p:cNvPr>
          <p:cNvSpPr txBox="1"/>
          <p:nvPr/>
        </p:nvSpPr>
        <p:spPr>
          <a:xfrm>
            <a:off x="3255944" y="532394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視光科</a:t>
            </a:r>
          </a:p>
        </p:txBody>
      </p:sp>
    </p:spTree>
    <p:extLst>
      <p:ext uri="{BB962C8B-B14F-4D97-AF65-F5344CB8AC3E}">
        <p14:creationId xmlns:p14="http://schemas.microsoft.com/office/powerpoint/2010/main" val="526322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1261255"/>
            <a:ext cx="10210800" cy="4565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200" dirty="0">
                <a:ea typeface="微軟正黑體" panose="020B0604030504040204" pitchFamily="34" charset="-120"/>
              </a:rPr>
              <a:t>七年一貫制為特殊的藝術類科教育學制，學生修業期間</a:t>
            </a:r>
            <a:r>
              <a:rPr lang="zh-TW" altLang="en-US" sz="3200" dirty="0">
                <a:solidFill>
                  <a:srgbClr val="0000FF"/>
                </a:solidFill>
                <a:ea typeface="微軟正黑體" panose="020B0604030504040204" pitchFamily="34" charset="-120"/>
              </a:rPr>
              <a:t>前</a:t>
            </a:r>
            <a:r>
              <a:rPr lang="en-US" altLang="zh-TW" sz="3200" dirty="0">
                <a:solidFill>
                  <a:srgbClr val="0000FF"/>
                </a:solidFill>
                <a:ea typeface="微軟正黑體" panose="020B0604030504040204" pitchFamily="34" charset="-120"/>
              </a:rPr>
              <a:t>5</a:t>
            </a:r>
            <a:r>
              <a:rPr lang="zh-TW" altLang="en-US" sz="3200" dirty="0">
                <a:solidFill>
                  <a:srgbClr val="0000FF"/>
                </a:solidFill>
                <a:ea typeface="微軟正黑體" panose="020B0604030504040204" pitchFamily="34" charset="-120"/>
              </a:rPr>
              <a:t>年視同五專生</a:t>
            </a:r>
            <a:r>
              <a:rPr lang="zh-TW" altLang="en-US" sz="3200" dirty="0">
                <a:ea typeface="微軟正黑體" panose="020B0604030504040204" pitchFamily="34" charset="-120"/>
              </a:rPr>
              <a:t>，五年級在校生成績及格者，應參加公開升級甄試；通過甄試者得直升並繼續後</a:t>
            </a:r>
            <a:r>
              <a:rPr lang="en-US" altLang="zh-TW" sz="3200" dirty="0">
                <a:ea typeface="微軟正黑體" panose="020B0604030504040204" pitchFamily="34" charset="-120"/>
              </a:rPr>
              <a:t>2</a:t>
            </a:r>
            <a:r>
              <a:rPr lang="zh-TW" altLang="en-US" sz="3200" dirty="0">
                <a:ea typeface="微軟正黑體" panose="020B0604030504040204" pitchFamily="34" charset="-120"/>
              </a:rPr>
              <a:t>年大學部</a:t>
            </a:r>
            <a:r>
              <a:rPr lang="en-US" altLang="zh-TW" sz="3200" dirty="0">
                <a:ea typeface="微軟正黑體" panose="020B0604030504040204" pitchFamily="34" charset="-120"/>
              </a:rPr>
              <a:t>(</a:t>
            </a:r>
            <a:r>
              <a:rPr lang="zh-TW" altLang="en-US" sz="3200" dirty="0">
                <a:ea typeface="微軟正黑體" panose="020B0604030504040204" pitchFamily="34" charset="-120"/>
              </a:rPr>
              <a:t>二技</a:t>
            </a:r>
            <a:r>
              <a:rPr lang="en-US" altLang="zh-TW" sz="3200" dirty="0">
                <a:ea typeface="微軟正黑體" panose="020B0604030504040204" pitchFamily="34" charset="-120"/>
              </a:rPr>
              <a:t>)</a:t>
            </a:r>
            <a:r>
              <a:rPr lang="zh-TW" altLang="en-US" sz="3200" dirty="0">
                <a:ea typeface="微軟正黑體" panose="020B0604030504040204" pitchFamily="34" charset="-120"/>
              </a:rPr>
              <a:t>學業。</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未參加或未通過升級甄試者，由學校視其修業情形，發給修業證明或五專副學士學位證書</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學生完成七年一貫制學業，成績及格者，授予藝術</a:t>
            </a:r>
            <a:r>
              <a:rPr lang="zh-TW" altLang="en-US" sz="3200" b="1" dirty="0">
                <a:ea typeface="微軟正黑體" panose="020B0604030504040204" pitchFamily="34" charset="-120"/>
              </a:rPr>
              <a:t>學士學位</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890648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graphicFrame>
        <p:nvGraphicFramePr>
          <p:cNvPr id="10" name="內容版面配置區 3">
            <a:extLst>
              <a:ext uri="{FF2B5EF4-FFF2-40B4-BE49-F238E27FC236}">
                <a16:creationId xmlns:a16="http://schemas.microsoft.com/office/drawing/2014/main" id="{2D580FDC-F8B7-47F0-BBD8-BE3E75E7BC0A}"/>
              </a:ext>
            </a:extLst>
          </p:cNvPr>
          <p:cNvGraphicFramePr>
            <a:graphicFrameLocks/>
          </p:cNvGraphicFramePr>
          <p:nvPr>
            <p:extLst>
              <p:ext uri="{D42A27DB-BD31-4B8C-83A1-F6EECF244321}">
                <p14:modId xmlns:p14="http://schemas.microsoft.com/office/powerpoint/2010/main" val="2147256920"/>
              </p:ext>
            </p:extLst>
          </p:nvPr>
        </p:nvGraphicFramePr>
        <p:xfrm>
          <a:off x="1202737" y="795353"/>
          <a:ext cx="9786525" cy="5267294"/>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9236">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9803">
                <a:tc rowSpan="3">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marL="864000" indent="0" algn="l">
                        <a:spcBef>
                          <a:spcPts val="600"/>
                        </a:spcBef>
                      </a:pP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8649">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L="105662" marR="105662" marT="52834" marB="5283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書審資料繳交：</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1" name="圖片 10">
            <a:extLst>
              <a:ext uri="{FF2B5EF4-FFF2-40B4-BE49-F238E27FC236}">
                <a16:creationId xmlns:a16="http://schemas.microsoft.com/office/drawing/2014/main" id="{E222C589-56B4-4B8E-8C1E-207E542C0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157" y="2356765"/>
            <a:ext cx="2049186" cy="2353636"/>
          </a:xfrm>
          <a:prstGeom prst="rect">
            <a:avLst/>
          </a:prstGeom>
        </p:spPr>
      </p:pic>
    </p:spTree>
    <p:extLst>
      <p:ext uri="{BB962C8B-B14F-4D97-AF65-F5344CB8AC3E}">
        <p14:creationId xmlns:p14="http://schemas.microsoft.com/office/powerpoint/2010/main" val="1702941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1190751716"/>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539632467"/>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1316706983"/>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324014691"/>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3414684804"/>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經國管理暨健康學院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931118" y="3639024"/>
              <a:ext cx="5585098"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1052031" y="3729024"/>
              <a:ext cx="5364010"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rotWithShape="1">
            <a:blip r:embed="rId4">
              <a:extLst>
                <a:ext uri="{28A0092B-C50C-407E-A947-70E740481C1C}">
                  <a14:useLocalDpi xmlns:a14="http://schemas.microsoft.com/office/drawing/2010/main" val="0"/>
                </a:ext>
              </a:extLst>
            </a:blip>
            <a:srcRect l="6875" t="7790" r="6973" b="8347"/>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1168593" y="3849163"/>
              <a:ext cx="4572000" cy="400110"/>
            </a:xfrm>
            <a:prstGeom prst="rect">
              <a:avLst/>
            </a:prstGeom>
          </p:spPr>
          <p:txBody>
            <a:bodyPr>
              <a:spAutoFit/>
            </a:bodyPr>
            <a:lstStyle/>
            <a:p>
              <a:pPr eaLnBrk="0" fontAlgn="base" hangingPunct="0">
                <a:spcBef>
                  <a:spcPct val="0"/>
                </a:spcBef>
                <a:spcAft>
                  <a:spcPct val="0"/>
                </a:spcAft>
              </a:pPr>
              <a:r>
                <a:rPr kumimoji="1" lang="en-US" altLang="zh-TW" sz="2000" b="1" dirty="0">
                  <a:solidFill>
                    <a:prstClr val="black"/>
                  </a:solidFill>
                  <a:latin typeface="Arial" panose="020B0604020202020204" pitchFamily="34" charset="0"/>
                  <a:ea typeface="微軟正黑體" panose="020B0604030504040204" pitchFamily="34" charset="-120"/>
                </a:rPr>
                <a:t>112</a:t>
              </a:r>
              <a:r>
                <a:rPr kumimoji="1" lang="zh-TW" altLang="en-US" sz="2000" b="1" dirty="0">
                  <a:solidFill>
                    <a:prstClr val="black"/>
                  </a:solidFill>
                  <a:latin typeface="Arial" panose="020B0604020202020204" pitchFamily="34" charset="0"/>
                  <a:ea typeface="微軟正黑體" panose="020B0604030504040204" pitchFamily="34" charset="-120"/>
                </a:rPr>
                <a:t>學年度適性入學宣導網站</a:t>
              </a:r>
              <a:endParaRPr kumimoji="1" lang="zh-TW" altLang="en-US" sz="2000" b="1" dirty="0">
                <a:solidFill>
                  <a:prstClr val="black"/>
                </a:solidFill>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國中教育會考辦理單位</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臺師大心測中心</a:t>
              </a:r>
            </a:p>
          </p:txBody>
        </p:sp>
        <p:sp>
          <p:nvSpPr>
            <p:cNvPr id="27" name="矩形 26">
              <a:extLst>
                <a:ext uri="{FF2B5EF4-FFF2-40B4-BE49-F238E27FC236}">
                  <a16:creationId xmlns:a16="http://schemas.microsoft.com/office/drawing/2014/main" id="{323C084D-02CE-4CE6-829A-A0AA6C44789D}"/>
                </a:ext>
              </a:extLst>
            </p:cNvPr>
            <p:cNvSpPr/>
            <p:nvPr/>
          </p:nvSpPr>
          <p:spPr>
            <a:xfrm>
              <a:off x="1168593" y="4221110"/>
              <a:ext cx="4050468"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https://adapt-k12ea.pro.k12ea.gov.tw/</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3" name="群組 2">
            <a:extLst>
              <a:ext uri="{FF2B5EF4-FFF2-40B4-BE49-F238E27FC236}">
                <a16:creationId xmlns:a16="http://schemas.microsoft.com/office/drawing/2014/main" id="{8A400172-D8D9-4F48-BC3F-ED65EA3D5685}"/>
              </a:ext>
            </a:extLst>
          </p:cNvPr>
          <p:cNvGrpSpPr/>
          <p:nvPr/>
        </p:nvGrpSpPr>
        <p:grpSpPr>
          <a:xfrm>
            <a:off x="1811846" y="611453"/>
            <a:ext cx="8568308" cy="6392943"/>
            <a:chOff x="1169279" y="611453"/>
            <a:chExt cx="8568308" cy="6392943"/>
          </a:xfrm>
        </p:grpSpPr>
        <p:pic>
          <p:nvPicPr>
            <p:cNvPr id="6" name="圖片 5">
              <a:extLst>
                <a:ext uri="{FF2B5EF4-FFF2-40B4-BE49-F238E27FC236}">
                  <a16:creationId xmlns:a16="http://schemas.microsoft.com/office/drawing/2014/main" id="{DF7CE4EF-760C-473C-83A8-33AD0A6E2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227" y="3447429"/>
              <a:ext cx="4550419" cy="2015859"/>
            </a:xfrm>
            <a:prstGeom prst="rect">
              <a:avLst/>
            </a:prstGeom>
          </p:spPr>
        </p:pic>
        <p:pic>
          <p:nvPicPr>
            <p:cNvPr id="7" name="圖片 6">
              <a:extLst>
                <a:ext uri="{FF2B5EF4-FFF2-40B4-BE49-F238E27FC236}">
                  <a16:creationId xmlns:a16="http://schemas.microsoft.com/office/drawing/2014/main" id="{A94E8FAA-0EF0-4B59-AD60-0B12F9776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156" y="611453"/>
              <a:ext cx="2540169" cy="2032135"/>
            </a:xfrm>
            <a:prstGeom prst="rect">
              <a:avLst/>
            </a:prstGeom>
          </p:spPr>
        </p:pic>
        <p:sp>
          <p:nvSpPr>
            <p:cNvPr id="8" name="向右箭號 14">
              <a:extLst>
                <a:ext uri="{FF2B5EF4-FFF2-40B4-BE49-F238E27FC236}">
                  <a16:creationId xmlns:a16="http://schemas.microsoft.com/office/drawing/2014/main" id="{7077955D-1EEB-485D-878F-C6C00B7A645C}"/>
                </a:ext>
              </a:extLst>
            </p:cNvPr>
            <p:cNvSpPr/>
            <p:nvPr/>
          </p:nvSpPr>
          <p:spPr>
            <a:xfrm>
              <a:off x="5189428" y="1189876"/>
              <a:ext cx="3240088"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向右箭號 15">
              <a:extLst>
                <a:ext uri="{FF2B5EF4-FFF2-40B4-BE49-F238E27FC236}">
                  <a16:creationId xmlns:a16="http://schemas.microsoft.com/office/drawing/2014/main" id="{B27DCF1D-8E33-416A-908D-2F1B82C623B0}"/>
                </a:ext>
              </a:extLst>
            </p:cNvPr>
            <p:cNvSpPr/>
            <p:nvPr/>
          </p:nvSpPr>
          <p:spPr>
            <a:xfrm>
              <a:off x="7721461" y="2610786"/>
              <a:ext cx="720725"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向右箭號 16">
              <a:extLst>
                <a:ext uri="{FF2B5EF4-FFF2-40B4-BE49-F238E27FC236}">
                  <a16:creationId xmlns:a16="http://schemas.microsoft.com/office/drawing/2014/main" id="{F7EBB047-383C-4EEF-8BA3-0C65E831DCE0}"/>
                </a:ext>
              </a:extLst>
            </p:cNvPr>
            <p:cNvSpPr/>
            <p:nvPr/>
          </p:nvSpPr>
          <p:spPr>
            <a:xfrm>
              <a:off x="5979647" y="4455358"/>
              <a:ext cx="2462540" cy="503238"/>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向右箭號 17">
              <a:extLst>
                <a:ext uri="{FF2B5EF4-FFF2-40B4-BE49-F238E27FC236}">
                  <a16:creationId xmlns:a16="http://schemas.microsoft.com/office/drawing/2014/main" id="{589852D2-B743-4D05-A7A4-C6BFFA9951DD}"/>
                </a:ext>
              </a:extLst>
            </p:cNvPr>
            <p:cNvSpPr/>
            <p:nvPr/>
          </p:nvSpPr>
          <p:spPr>
            <a:xfrm>
              <a:off x="7911313" y="5562098"/>
              <a:ext cx="530874"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B167EC0D-AE6E-47A7-8EB3-0A28FA3165C4}"/>
                </a:ext>
              </a:extLst>
            </p:cNvPr>
            <p:cNvSpPr/>
            <p:nvPr/>
          </p:nvSpPr>
          <p:spPr>
            <a:xfrm>
              <a:off x="8586649" y="810710"/>
              <a:ext cx="1150938" cy="5688013"/>
            </a:xfrm>
            <a:prstGeom prst="rect">
              <a:avLst/>
            </a:prstGeom>
            <a:gradFill flip="none" rotWithShape="1">
              <a:gsLst>
                <a:gs pos="0">
                  <a:srgbClr val="7030A0">
                    <a:tint val="66000"/>
                    <a:satMod val="160000"/>
                  </a:srgbClr>
                </a:gs>
                <a:gs pos="73000">
                  <a:srgbClr val="7030A0"/>
                </a:gs>
                <a:gs pos="100000">
                  <a:srgbClr val="7030A0">
                    <a:tint val="23500"/>
                    <a:satMod val="160000"/>
                  </a:srgb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13" name="圖片 12">
              <a:extLst>
                <a:ext uri="{FF2B5EF4-FFF2-40B4-BE49-F238E27FC236}">
                  <a16:creationId xmlns:a16="http://schemas.microsoft.com/office/drawing/2014/main" id="{86744407-3A48-4E35-9A24-C44287A3F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358" y="1537882"/>
              <a:ext cx="331194" cy="993581"/>
            </a:xfrm>
            <a:prstGeom prst="rect">
              <a:avLst/>
            </a:prstGeom>
          </p:spPr>
        </p:pic>
        <p:pic>
          <p:nvPicPr>
            <p:cNvPr id="14" name="圖片 13">
              <a:extLst>
                <a:ext uri="{FF2B5EF4-FFF2-40B4-BE49-F238E27FC236}">
                  <a16:creationId xmlns:a16="http://schemas.microsoft.com/office/drawing/2014/main" id="{60BD61FF-501C-4A02-A6A2-FA8847956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100" y="2141381"/>
              <a:ext cx="2670057" cy="1964180"/>
            </a:xfrm>
            <a:prstGeom prst="rect">
              <a:avLst/>
            </a:prstGeom>
          </p:spPr>
        </p:pic>
        <p:pic>
          <p:nvPicPr>
            <p:cNvPr id="15" name="圖片 14">
              <a:extLst>
                <a:ext uri="{FF2B5EF4-FFF2-40B4-BE49-F238E27FC236}">
                  <a16:creationId xmlns:a16="http://schemas.microsoft.com/office/drawing/2014/main" id="{AF743E32-799E-44AD-9402-F9B41035F6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9468" y="2889930"/>
              <a:ext cx="439003" cy="1168912"/>
            </a:xfrm>
            <a:prstGeom prst="rect">
              <a:avLst/>
            </a:prstGeom>
          </p:spPr>
        </p:pic>
        <p:pic>
          <p:nvPicPr>
            <p:cNvPr id="16" name="圖片 15">
              <a:extLst>
                <a:ext uri="{FF2B5EF4-FFF2-40B4-BE49-F238E27FC236}">
                  <a16:creationId xmlns:a16="http://schemas.microsoft.com/office/drawing/2014/main" id="{EECC5CDC-D1A6-48C2-B9B6-07F4A422E7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1846" y="5625866"/>
              <a:ext cx="1120932" cy="1215952"/>
            </a:xfrm>
            <a:prstGeom prst="rect">
              <a:avLst/>
            </a:prstGeom>
          </p:spPr>
        </p:pic>
        <p:pic>
          <p:nvPicPr>
            <p:cNvPr id="17" name="圖片 16">
              <a:extLst>
                <a:ext uri="{FF2B5EF4-FFF2-40B4-BE49-F238E27FC236}">
                  <a16:creationId xmlns:a16="http://schemas.microsoft.com/office/drawing/2014/main" id="{CFFB9B1D-2D68-4FF3-9E44-8D42F7B24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09" y="4998920"/>
              <a:ext cx="2356304" cy="2005476"/>
            </a:xfrm>
            <a:prstGeom prst="rect">
              <a:avLst/>
            </a:prstGeom>
          </p:spPr>
        </p:pic>
        <p:pic>
          <p:nvPicPr>
            <p:cNvPr id="18" name="圖片 17">
              <a:extLst>
                <a:ext uri="{FF2B5EF4-FFF2-40B4-BE49-F238E27FC236}">
                  <a16:creationId xmlns:a16="http://schemas.microsoft.com/office/drawing/2014/main" id="{F56AB4F9-16A8-42A2-970A-0D1C71FCBB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279" y="4424981"/>
              <a:ext cx="1277123" cy="1362265"/>
            </a:xfrm>
            <a:prstGeom prst="rect">
              <a:avLst/>
            </a:prstGeom>
          </p:spPr>
        </p:pic>
      </p:grpSp>
    </p:spTree>
    <p:extLst>
      <p:ext uri="{BB962C8B-B14F-4D97-AF65-F5344CB8AC3E}">
        <p14:creationId xmlns:p14="http://schemas.microsoft.com/office/powerpoint/2010/main" val="64325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3919D3F8-FFF7-41A0-8B35-662C96E732D9}"/>
              </a:ext>
            </a:extLst>
          </p:cNvPr>
          <p:cNvGrpSpPr/>
          <p:nvPr/>
        </p:nvGrpSpPr>
        <p:grpSpPr>
          <a:xfrm>
            <a:off x="2677447" y="2681307"/>
            <a:ext cx="6439803" cy="4099592"/>
            <a:chOff x="1615750" y="422774"/>
            <a:chExt cx="8960501" cy="5704273"/>
          </a:xfrm>
        </p:grpSpPr>
        <p:pic>
          <p:nvPicPr>
            <p:cNvPr id="11" name="圖片 10">
              <a:extLst>
                <a:ext uri="{FF2B5EF4-FFF2-40B4-BE49-F238E27FC236}">
                  <a16:creationId xmlns:a16="http://schemas.microsoft.com/office/drawing/2014/main" id="{F5A1F8B0-A3AA-4701-B39F-64AF780AB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0000">
              <a:off x="1615750" y="611551"/>
              <a:ext cx="4032000" cy="5515496"/>
            </a:xfrm>
            <a:prstGeom prst="rect">
              <a:avLst/>
            </a:prstGeom>
          </p:spPr>
        </p:pic>
        <p:pic>
          <p:nvPicPr>
            <p:cNvPr id="12" name="圖片 11">
              <a:extLst>
                <a:ext uri="{FF2B5EF4-FFF2-40B4-BE49-F238E27FC236}">
                  <a16:creationId xmlns:a16="http://schemas.microsoft.com/office/drawing/2014/main" id="{18141F5A-6BA4-4C0B-A2B0-3D77FEED0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000" y="422774"/>
              <a:ext cx="4032000" cy="5515496"/>
            </a:xfrm>
            <a:prstGeom prst="rect">
              <a:avLst/>
            </a:prstGeom>
          </p:spPr>
        </p:pic>
        <p:pic>
          <p:nvPicPr>
            <p:cNvPr id="13" name="圖片 12">
              <a:extLst>
                <a:ext uri="{FF2B5EF4-FFF2-40B4-BE49-F238E27FC236}">
                  <a16:creationId xmlns:a16="http://schemas.microsoft.com/office/drawing/2014/main" id="{B7BBCDB3-D6EE-46B6-AA18-4D9F638FC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000">
              <a:off x="6544251" y="611550"/>
              <a:ext cx="4032000" cy="5515496"/>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4678764-3142-4DDA-B2B9-DF5C963F34C8}"/>
              </a:ext>
            </a:extLst>
          </p:cNvPr>
          <p:cNvGrpSpPr/>
          <p:nvPr/>
        </p:nvGrpSpPr>
        <p:grpSpPr>
          <a:xfrm>
            <a:off x="0" y="-41376"/>
            <a:ext cx="6716684" cy="698450"/>
            <a:chOff x="0" y="-41376"/>
            <a:chExt cx="9825644" cy="698450"/>
          </a:xfrm>
        </p:grpSpPr>
        <p:grpSp>
          <p:nvGrpSpPr>
            <p:cNvPr id="2" name="群組 1"/>
            <p:cNvGrpSpPr/>
            <p:nvPr/>
          </p:nvGrpSpPr>
          <p:grpSpPr>
            <a:xfrm>
              <a:off x="0" y="4232"/>
              <a:ext cx="982564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五專畢業生升學及就業發展</a:t>
              </a:r>
              <a:endParaRPr lang="en-US" dirty="0"/>
            </a:p>
          </p:txBody>
        </p:sp>
      </p:grpSp>
      <p:grpSp>
        <p:nvGrpSpPr>
          <p:cNvPr id="3" name="群組 2">
            <a:extLst>
              <a:ext uri="{FF2B5EF4-FFF2-40B4-BE49-F238E27FC236}">
                <a16:creationId xmlns:a16="http://schemas.microsoft.com/office/drawing/2014/main" id="{E0903524-F1A9-4CA8-82EE-F3881D5B6725}"/>
              </a:ext>
            </a:extLst>
          </p:cNvPr>
          <p:cNvGrpSpPr/>
          <p:nvPr/>
        </p:nvGrpSpPr>
        <p:grpSpPr>
          <a:xfrm>
            <a:off x="2102014" y="1340768"/>
            <a:ext cx="7987972" cy="5643780"/>
            <a:chOff x="587031" y="1340768"/>
            <a:chExt cx="7987972" cy="5643780"/>
          </a:xfrm>
        </p:grpSpPr>
        <p:pic>
          <p:nvPicPr>
            <p:cNvPr id="6" name="圖片 5">
              <a:extLst>
                <a:ext uri="{FF2B5EF4-FFF2-40B4-BE49-F238E27FC236}">
                  <a16:creationId xmlns:a16="http://schemas.microsoft.com/office/drawing/2014/main" id="{D9CE159A-D523-4273-B323-F84A8F2538B1}"/>
                </a:ext>
              </a:extLst>
            </p:cNvPr>
            <p:cNvPicPr>
              <a:picLocks noChangeAspect="1"/>
            </p:cNvPicPr>
            <p:nvPr/>
          </p:nvPicPr>
          <p:blipFill rotWithShape="1">
            <a:blip r:embed="rId2">
              <a:extLst>
                <a:ext uri="{28A0092B-C50C-407E-A947-70E740481C1C}">
                  <a14:useLocalDpi xmlns:a14="http://schemas.microsoft.com/office/drawing/2010/main" val="0"/>
                </a:ext>
              </a:extLst>
            </a:blip>
            <a:srcRect l="6466" t="35391" r="13169" b="21886"/>
            <a:stretch/>
          </p:blipFill>
          <p:spPr>
            <a:xfrm>
              <a:off x="1379119" y="4320251"/>
              <a:ext cx="6264696" cy="2664297"/>
            </a:xfrm>
            <a:prstGeom prst="rect">
              <a:avLst/>
            </a:prstGeom>
          </p:spPr>
        </p:pic>
        <p:grpSp>
          <p:nvGrpSpPr>
            <p:cNvPr id="7" name="群組 6">
              <a:extLst>
                <a:ext uri="{FF2B5EF4-FFF2-40B4-BE49-F238E27FC236}">
                  <a16:creationId xmlns:a16="http://schemas.microsoft.com/office/drawing/2014/main" id="{1C5673EA-E612-4D50-8FF9-E70D1A8A4D18}"/>
                </a:ext>
              </a:extLst>
            </p:cNvPr>
            <p:cNvGrpSpPr/>
            <p:nvPr/>
          </p:nvGrpSpPr>
          <p:grpSpPr>
            <a:xfrm>
              <a:off x="587031" y="1340768"/>
              <a:ext cx="3159412" cy="4583825"/>
              <a:chOff x="-59573" y="1863088"/>
              <a:chExt cx="3159412" cy="4583825"/>
            </a:xfrm>
          </p:grpSpPr>
          <p:pic>
            <p:nvPicPr>
              <p:cNvPr id="8" name="圖片 7">
                <a:extLst>
                  <a:ext uri="{FF2B5EF4-FFF2-40B4-BE49-F238E27FC236}">
                    <a16:creationId xmlns:a16="http://schemas.microsoft.com/office/drawing/2014/main" id="{F6830C56-F143-43AC-8B26-0216E88D3B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9" name="文字方塊 8">
                <a:extLst>
                  <a:ext uri="{FF2B5EF4-FFF2-40B4-BE49-F238E27FC236}">
                    <a16:creationId xmlns:a16="http://schemas.microsoft.com/office/drawing/2014/main" id="{77EDFC50-74F2-4834-A169-4596DEF08C44}"/>
                  </a:ext>
                </a:extLst>
              </p:cNvPr>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10" name="文字方塊 9">
                <a:extLst>
                  <a:ext uri="{FF2B5EF4-FFF2-40B4-BE49-F238E27FC236}">
                    <a16:creationId xmlns:a16="http://schemas.microsoft.com/office/drawing/2014/main" id="{46D77B72-7FBF-4740-84FB-C2E45F21CB79}"/>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0C82A105-B491-4990-86E0-0D4234609350}"/>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12" name="文字方塊 11">
                <a:extLst>
                  <a:ext uri="{FF2B5EF4-FFF2-40B4-BE49-F238E27FC236}">
                    <a16:creationId xmlns:a16="http://schemas.microsoft.com/office/drawing/2014/main" id="{E2394DA3-7498-4DF0-9E6F-710BD79394A5}"/>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13" name="群組 12">
              <a:extLst>
                <a:ext uri="{FF2B5EF4-FFF2-40B4-BE49-F238E27FC236}">
                  <a16:creationId xmlns:a16="http://schemas.microsoft.com/office/drawing/2014/main" id="{74CBBDD4-1BD0-4F16-8956-30F98C1A2A45}"/>
                </a:ext>
              </a:extLst>
            </p:cNvPr>
            <p:cNvGrpSpPr/>
            <p:nvPr/>
          </p:nvGrpSpPr>
          <p:grpSpPr>
            <a:xfrm>
              <a:off x="5415591" y="1511940"/>
              <a:ext cx="3159412" cy="4583825"/>
              <a:chOff x="-59573" y="1863088"/>
              <a:chExt cx="3159412" cy="4583825"/>
            </a:xfrm>
          </p:grpSpPr>
          <p:pic>
            <p:nvPicPr>
              <p:cNvPr id="14" name="圖片 13">
                <a:extLst>
                  <a:ext uri="{FF2B5EF4-FFF2-40B4-BE49-F238E27FC236}">
                    <a16:creationId xmlns:a16="http://schemas.microsoft.com/office/drawing/2014/main" id="{772DF2E0-39EB-4B1F-9F72-E4DFA6D397D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15" name="文字方塊 14">
                <a:extLst>
                  <a:ext uri="{FF2B5EF4-FFF2-40B4-BE49-F238E27FC236}">
                    <a16:creationId xmlns:a16="http://schemas.microsoft.com/office/drawing/2014/main" id="{FD13589D-293D-46C7-AEEB-BE2424FCC0B0}"/>
                  </a:ext>
                </a:extLst>
              </p:cNvPr>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16" name="文字方塊 15">
                <a:extLst>
                  <a:ext uri="{FF2B5EF4-FFF2-40B4-BE49-F238E27FC236}">
                    <a16:creationId xmlns:a16="http://schemas.microsoft.com/office/drawing/2014/main" id="{F4D7239C-30FD-41AD-929D-F1E6600BEA13}"/>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17" name="文字方塊 16">
                <a:extLst>
                  <a:ext uri="{FF2B5EF4-FFF2-40B4-BE49-F238E27FC236}">
                    <a16:creationId xmlns:a16="http://schemas.microsoft.com/office/drawing/2014/main" id="{33D42943-2931-48A1-95DB-B30FFF44E5CF}"/>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18" name="文字方塊 17">
                <a:extLst>
                  <a:ext uri="{FF2B5EF4-FFF2-40B4-BE49-F238E27FC236}">
                    <a16:creationId xmlns:a16="http://schemas.microsoft.com/office/drawing/2014/main" id="{F04B85AB-6A3B-4C81-A4A4-735CB825A1AC}"/>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grpSp>
    </p:spTree>
    <p:extLst>
      <p:ext uri="{BB962C8B-B14F-4D97-AF65-F5344CB8AC3E}">
        <p14:creationId xmlns:p14="http://schemas.microsoft.com/office/powerpoint/2010/main" val="320362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3AE3864-01D2-4BB1-8929-456D51C4971C}"/>
              </a:ext>
            </a:extLst>
          </p:cNvPr>
          <p:cNvGrpSpPr/>
          <p:nvPr/>
        </p:nvGrpSpPr>
        <p:grpSpPr>
          <a:xfrm>
            <a:off x="-1" y="-41376"/>
            <a:ext cx="6400801" cy="698450"/>
            <a:chOff x="-1" y="-41376"/>
            <a:chExt cx="7414953" cy="698450"/>
          </a:xfrm>
        </p:grpSpPr>
        <p:grpSp>
          <p:nvGrpSpPr>
            <p:cNvPr id="2" name="群組 1"/>
            <p:cNvGrpSpPr/>
            <p:nvPr/>
          </p:nvGrpSpPr>
          <p:grpSpPr>
            <a:xfrm>
              <a:off x="-1" y="4232"/>
              <a:ext cx="7414953"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70122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endParaRPr lang="en-US" dirty="0"/>
            </a:p>
          </p:txBody>
        </p:sp>
      </p:grpSp>
      <p:grpSp>
        <p:nvGrpSpPr>
          <p:cNvPr id="6" name="群組 5">
            <a:extLst>
              <a:ext uri="{FF2B5EF4-FFF2-40B4-BE49-F238E27FC236}">
                <a16:creationId xmlns:a16="http://schemas.microsoft.com/office/drawing/2014/main" id="{B22737AA-0DC4-4A29-9D75-76685849F93A}"/>
              </a:ext>
            </a:extLst>
          </p:cNvPr>
          <p:cNvGrpSpPr/>
          <p:nvPr/>
        </p:nvGrpSpPr>
        <p:grpSpPr>
          <a:xfrm>
            <a:off x="1629508" y="935823"/>
            <a:ext cx="8932984" cy="5689566"/>
            <a:chOff x="860686" y="1484784"/>
            <a:chExt cx="7887778" cy="4986354"/>
          </a:xfrm>
        </p:grpSpPr>
        <p:sp>
          <p:nvSpPr>
            <p:cNvPr id="7" name="圓角矩形 17">
              <a:extLst>
                <a:ext uri="{FF2B5EF4-FFF2-40B4-BE49-F238E27FC236}">
                  <a16:creationId xmlns:a16="http://schemas.microsoft.com/office/drawing/2014/main" id="{1A32D5F6-8626-45FB-97F8-9FA7D5AC5338}"/>
                </a:ext>
              </a:extLst>
            </p:cNvPr>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18">
              <a:extLst>
                <a:ext uri="{FF2B5EF4-FFF2-40B4-BE49-F238E27FC236}">
                  <a16:creationId xmlns:a16="http://schemas.microsoft.com/office/drawing/2014/main" id="{FAF72E01-B35C-4899-ABB2-E8851A6993F3}"/>
                </a:ext>
              </a:extLst>
            </p:cNvPr>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學校得安排生活服務學習</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之生活助學金者，學校不得安排生活服務學習</a:t>
              </a:r>
              <a:endParaRPr kumimoji="0" lang="zh-TW"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19">
              <a:extLst>
                <a:ext uri="{FF2B5EF4-FFF2-40B4-BE49-F238E27FC236}">
                  <a16:creationId xmlns:a16="http://schemas.microsoft.com/office/drawing/2014/main" id="{64A97C62-7651-4A1F-9ABB-ECD117709C88}"/>
                </a:ext>
              </a:extLst>
            </p:cNvPr>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20">
              <a:extLst>
                <a:ext uri="{FF2B5EF4-FFF2-40B4-BE49-F238E27FC236}">
                  <a16:creationId xmlns:a16="http://schemas.microsoft.com/office/drawing/2014/main" id="{33551C47-E729-4F20-BFFD-FFF51BD559B4}"/>
                </a:ext>
              </a:extLst>
            </p:cNvPr>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2">
              <a:extLst>
                <a:ext uri="{FF2B5EF4-FFF2-40B4-BE49-F238E27FC236}">
                  <a16:creationId xmlns:a16="http://schemas.microsoft.com/office/drawing/2014/main" id="{B4CDB1B8-3715-48A0-9974-6432C3B4254D}"/>
                </a:ext>
              </a:extLst>
            </p:cNvPr>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
              <a:extLst>
                <a:ext uri="{FF2B5EF4-FFF2-40B4-BE49-F238E27FC236}">
                  <a16:creationId xmlns:a16="http://schemas.microsoft.com/office/drawing/2014/main" id="{D4F5A903-9FFD-41DA-9665-325FF526140A}"/>
                </a:ext>
              </a:extLst>
            </p:cNvPr>
            <p:cNvSpPr/>
            <p:nvPr/>
          </p:nvSpPr>
          <p:spPr bwMode="auto">
            <a:xfrm>
              <a:off x="860686" y="1484784"/>
              <a:ext cx="1846865"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前三年</a:t>
              </a:r>
            </a:p>
          </p:txBody>
        </p:sp>
        <p:sp>
          <p:nvSpPr>
            <p:cNvPr id="13" name="圓角矩形 5">
              <a:extLst>
                <a:ext uri="{FF2B5EF4-FFF2-40B4-BE49-F238E27FC236}">
                  <a16:creationId xmlns:a16="http://schemas.microsoft.com/office/drawing/2014/main" id="{6340E853-623D-4A37-B38E-C58C2100A982}"/>
                </a:ext>
              </a:extLst>
            </p:cNvPr>
            <p:cNvSpPr/>
            <p:nvPr/>
          </p:nvSpPr>
          <p:spPr bwMode="auto">
            <a:xfrm>
              <a:off x="860686" y="2522140"/>
              <a:ext cx="1846865"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圓角矩形 7">
              <a:extLst>
                <a:ext uri="{FF2B5EF4-FFF2-40B4-BE49-F238E27FC236}">
                  <a16:creationId xmlns:a16="http://schemas.microsoft.com/office/drawing/2014/main" id="{36706727-4A9D-42ED-BC79-3CF96DD74B08}"/>
                </a:ext>
              </a:extLst>
            </p:cNvPr>
            <p:cNvSpPr/>
            <p:nvPr/>
          </p:nvSpPr>
          <p:spPr bwMode="auto">
            <a:xfrm>
              <a:off x="2915816" y="1484784"/>
              <a:ext cx="1944216" cy="91647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p>
          </p:txBody>
        </p:sp>
        <p:sp>
          <p:nvSpPr>
            <p:cNvPr id="15" name="圓角矩形 8">
              <a:extLst>
                <a:ext uri="{FF2B5EF4-FFF2-40B4-BE49-F238E27FC236}">
                  <a16:creationId xmlns:a16="http://schemas.microsoft.com/office/drawing/2014/main" id="{81106FF8-6E5F-4779-8FE8-6C17F66DCBD4}"/>
                </a:ext>
              </a:extLst>
            </p:cNvPr>
            <p:cNvSpPr/>
            <p:nvPr/>
          </p:nvSpPr>
          <p:spPr bwMode="auto">
            <a:xfrm>
              <a:off x="2915816" y="2522141"/>
              <a:ext cx="1944216" cy="72005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6" name="圓角矩形 9">
              <a:extLst>
                <a:ext uri="{FF2B5EF4-FFF2-40B4-BE49-F238E27FC236}">
                  <a16:creationId xmlns:a16="http://schemas.microsoft.com/office/drawing/2014/main" id="{576B6525-C967-4243-A29C-B62119A85CB8}"/>
                </a:ext>
              </a:extLst>
            </p:cNvPr>
            <p:cNvSpPr/>
            <p:nvPr/>
          </p:nvSpPr>
          <p:spPr bwMode="auto">
            <a:xfrm>
              <a:off x="2915816" y="3335922"/>
              <a:ext cx="1944216" cy="1563646"/>
            </a:xfrm>
            <a:prstGeom prst="roundRect">
              <a:avLst>
                <a:gd name="adj" fmla="val 6921"/>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7" name="圓角矩形 10">
              <a:extLst>
                <a:ext uri="{FF2B5EF4-FFF2-40B4-BE49-F238E27FC236}">
                  <a16:creationId xmlns:a16="http://schemas.microsoft.com/office/drawing/2014/main" id="{F74D4F8F-72F4-46B6-A568-F91F9242B0F0}"/>
                </a:ext>
              </a:extLst>
            </p:cNvPr>
            <p:cNvSpPr/>
            <p:nvPr/>
          </p:nvSpPr>
          <p:spPr bwMode="auto">
            <a:xfrm>
              <a:off x="2915816" y="4993293"/>
              <a:ext cx="1944216" cy="61669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p>
          </p:txBody>
        </p:sp>
        <p:sp>
          <p:nvSpPr>
            <p:cNvPr id="18" name="圓角矩形 11">
              <a:extLst>
                <a:ext uri="{FF2B5EF4-FFF2-40B4-BE49-F238E27FC236}">
                  <a16:creationId xmlns:a16="http://schemas.microsoft.com/office/drawing/2014/main" id="{07E31BCD-3EC0-45A4-9329-EDD57AAE4D7B}"/>
                </a:ext>
              </a:extLst>
            </p:cNvPr>
            <p:cNvSpPr/>
            <p:nvPr/>
          </p:nvSpPr>
          <p:spPr bwMode="auto">
            <a:xfrm>
              <a:off x="2915816" y="5751081"/>
              <a:ext cx="1944216" cy="7200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p>
          </p:txBody>
        </p:sp>
      </p:grpSp>
    </p:spTree>
    <p:extLst>
      <p:ext uri="{BB962C8B-B14F-4D97-AF65-F5344CB8AC3E}">
        <p14:creationId xmlns:p14="http://schemas.microsoft.com/office/powerpoint/2010/main" val="1146075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23405</TotalTime>
  <Words>7152</Words>
  <Application>Microsoft Office PowerPoint</Application>
  <PresentationFormat>寬螢幕</PresentationFormat>
  <Paragraphs>1108</Paragraphs>
  <Slides>71</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71</vt:i4>
      </vt:variant>
    </vt:vector>
  </HeadingPairs>
  <TitlesOfParts>
    <vt:vector size="85"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Windows 使用者</cp:lastModifiedBy>
  <cp:revision>652</cp:revision>
  <cp:lastPrinted>2022-08-26T01:57:03Z</cp:lastPrinted>
  <dcterms:created xsi:type="dcterms:W3CDTF">2022-06-22T06:15:55Z</dcterms:created>
  <dcterms:modified xsi:type="dcterms:W3CDTF">2023-02-20T08:05:42Z</dcterms:modified>
</cp:coreProperties>
</file>