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9" r:id="rId2"/>
  </p:sldMasterIdLst>
  <p:notesMasterIdLst>
    <p:notesMasterId r:id="rId28"/>
  </p:notesMasterIdLst>
  <p:sldIdLst>
    <p:sldId id="421" r:id="rId3"/>
    <p:sldId id="473" r:id="rId4"/>
    <p:sldId id="448" r:id="rId5"/>
    <p:sldId id="469" r:id="rId6"/>
    <p:sldId id="422" r:id="rId7"/>
    <p:sldId id="323" r:id="rId8"/>
    <p:sldId id="458" r:id="rId9"/>
    <p:sldId id="444" r:id="rId10"/>
    <p:sldId id="445" r:id="rId11"/>
    <p:sldId id="459" r:id="rId12"/>
    <p:sldId id="470" r:id="rId13"/>
    <p:sldId id="471" r:id="rId14"/>
    <p:sldId id="482" r:id="rId15"/>
    <p:sldId id="472" r:id="rId16"/>
    <p:sldId id="432" r:id="rId17"/>
    <p:sldId id="475" r:id="rId18"/>
    <p:sldId id="476" r:id="rId19"/>
    <p:sldId id="477" r:id="rId20"/>
    <p:sldId id="474" r:id="rId21"/>
    <p:sldId id="446" r:id="rId22"/>
    <p:sldId id="447" r:id="rId23"/>
    <p:sldId id="478" r:id="rId24"/>
    <p:sldId id="479" r:id="rId25"/>
    <p:sldId id="480" r:id="rId26"/>
    <p:sldId id="481" r:id="rId2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9900"/>
    <a:srgbClr val="16856B"/>
    <a:srgbClr val="117A68"/>
    <a:srgbClr val="0E6254"/>
    <a:srgbClr val="5AC8AD"/>
    <a:srgbClr val="28967B"/>
    <a:srgbClr val="409486"/>
    <a:srgbClr val="32BB99"/>
    <a:srgbClr val="189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fld id="{FDDFD52B-EA8C-431E-A4F0-37E758CCB8BB}" type="datetimeFigureOut">
              <a:rPr lang="zh-CN" altLang="en-US"/>
              <a:pPr>
                <a:defRPr/>
              </a:pPr>
              <a:t>2025/2/25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fld id="{45E0B53C-16D9-49D8-BFDC-C10B08B0FD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072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63CCD4F8-3EA3-4761-B306-E0814559225A}" type="slidenum">
              <a:rPr lang="zh-CN" altLang="en-US" sz="120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 algn="r" eaLnBrk="1" hangingPunct="1"/>
              <a:t>3</a:t>
            </a:fld>
            <a:endParaRPr lang="zh-CN" altLang="en-US" sz="1200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081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249324C0-4A3A-4902-9DEC-B1CBD106EE25}" type="slidenum">
              <a:rPr lang="zh-CN" altLang="en-US" sz="120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 algn="r" eaLnBrk="1" hangingPunct="1"/>
              <a:t>21</a:t>
            </a:fld>
            <a:endParaRPr lang="zh-CN" altLang="en-US" sz="1200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917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AB9603-60FE-4CD5-873D-4DB84ED5C44C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23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4972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249324C0-4A3A-4902-9DEC-B1CBD106EE25}" type="slidenum">
              <a:rPr lang="zh-CN" altLang="en-US" sz="120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 algn="r" eaLnBrk="1" hangingPunct="1"/>
              <a:t>24</a:t>
            </a:fld>
            <a:endParaRPr lang="zh-CN" altLang="en-US" sz="1200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581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AB9603-60FE-4CD5-873D-4DB84ED5C44C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6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7064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3229BD1-FCC7-4CE6-80FD-1D7CDE55C078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8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7425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249324C0-4A3A-4902-9DEC-B1CBD106EE25}" type="slidenum">
              <a:rPr lang="zh-CN" altLang="en-US" sz="120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 algn="r" eaLnBrk="1" hangingPunct="1"/>
              <a:t>9</a:t>
            </a:fld>
            <a:endParaRPr lang="zh-CN" altLang="en-US" sz="1200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513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AAB9603-60FE-4CD5-873D-4DB84ED5C44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286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49324C0-4A3A-4902-9DEC-B1CBD106EE2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087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AB9603-60FE-4CD5-873D-4DB84ED5C44C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16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597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249324C0-4A3A-4902-9DEC-B1CBD106EE25}" type="slidenum">
              <a:rPr lang="zh-CN" altLang="en-US" sz="120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 algn="r" eaLnBrk="1" hangingPunct="1"/>
              <a:t>18</a:t>
            </a:fld>
            <a:endParaRPr lang="zh-CN" altLang="en-US" sz="1200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560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AB9603-60FE-4CD5-873D-4DB84ED5C44C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20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4049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477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452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62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B5F02-E5EC-413F-B109-5F2900CEA1D3}" type="datetimeFigureOut">
              <a:rPr lang="zh-CN" altLang="en-US"/>
              <a:pPr>
                <a:defRPr/>
              </a:pPr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3135-A25A-44CA-B5CE-34F3C544FF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3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501B8-4C17-4FF4-8D09-76FE56468662}" type="datetimeFigureOut">
              <a:rPr lang="zh-CN" altLang="en-US"/>
              <a:pPr>
                <a:defRPr/>
              </a:pPr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912AB-667E-4BDC-A313-5182C2528B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3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56D3-5DC8-4190-968F-94024EC09E19}" type="datetimeFigureOut">
              <a:rPr lang="zh-CN" altLang="en-US"/>
              <a:pPr>
                <a:defRPr/>
              </a:pPr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207D2-6D9E-4B03-B86E-1AA83CBE02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47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BCD63-454B-427D-B29A-8A4452C954A8}" type="datetimeFigureOut">
              <a:rPr lang="zh-CN" altLang="en-US"/>
              <a:pPr>
                <a:defRPr/>
              </a:pPr>
              <a:t>2025/2/25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69F0E-4DB8-4BCC-8F0E-F4BBA9F683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33DE2-B121-4305-89FD-361C23941AB4}" type="datetimeFigureOut">
              <a:rPr lang="zh-CN" altLang="en-US"/>
              <a:pPr>
                <a:defRPr/>
              </a:pPr>
              <a:t>2025/2/25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A9-52E1-4B5D-AA60-1C59081DAB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59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0A2A8-4BD7-4992-9A35-DF02F0808C50}" type="datetimeFigureOut">
              <a:rPr lang="zh-CN" altLang="en-US"/>
              <a:pPr>
                <a:defRPr/>
              </a:pPr>
              <a:t>2025/2/25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C272D-B717-40F0-9A20-0399190A25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FD0ED-5B6C-4382-A5F8-A3F7D8D0DD16}" type="datetimeFigureOut">
              <a:rPr lang="zh-CN" altLang="en-US"/>
              <a:pPr>
                <a:defRPr/>
              </a:pPr>
              <a:t>2025/2/25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24BE-1BB0-4FE1-A1AA-F13F16824B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2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A3BC8-D95E-4B37-958A-4F5FAF7212CF}" type="datetimeFigureOut">
              <a:rPr lang="zh-CN" altLang="en-US"/>
              <a:pPr>
                <a:defRPr/>
              </a:pPr>
              <a:t>2025/2/25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9818F-3237-40F8-A082-AEB9A46413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0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09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B497-BC27-43F9-9E65-C52FCFAA2655}" type="datetimeFigureOut">
              <a:rPr lang="zh-CN" altLang="en-US"/>
              <a:pPr>
                <a:defRPr/>
              </a:pPr>
              <a:t>2025/2/25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1A71-6E20-423E-B139-26235E14C5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2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B8CC9-2F33-41BA-8167-046B8A61FF96}" type="datetimeFigureOut">
              <a:rPr lang="zh-CN" altLang="en-US"/>
              <a:pPr>
                <a:defRPr/>
              </a:pPr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0937F-61A5-44A3-9B5D-98355755FB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6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4CE82-955C-4DCA-AAE5-79EF219FC475}" type="datetimeFigureOut">
              <a:rPr lang="zh-CN" altLang="en-US"/>
              <a:pPr>
                <a:defRPr/>
              </a:pPr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FDAD0-B781-45C2-BCCA-47FF4C55F6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29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374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87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505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030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3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326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64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46B966-7ECA-426D-AA34-DBA94C45310C}" type="datetimeFigureOut">
              <a:rPr lang="zh-CN" altLang="en-US"/>
              <a:pPr>
                <a:defRPr/>
              </a:pPr>
              <a:t>2025/2/25</a:t>
            </a:fld>
            <a:endParaRPr lang="zh-CN" altLang="en-US"/>
          </a:p>
        </p:txBody>
      </p:sp>
      <p:sp>
        <p:nvSpPr>
          <p:cNvPr id="205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A965BD-7B4F-4DE0-BF25-52F2745C26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cjjh.ptc.edu.tw/nss/p/inde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emf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985">
            <a:off x="1821290" y="1019062"/>
            <a:ext cx="7843984" cy="465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文本框 5"/>
          <p:cNvSpPr txBox="1">
            <a:spLocks noChangeArrowheads="1"/>
          </p:cNvSpPr>
          <p:nvPr/>
        </p:nvSpPr>
        <p:spPr bwMode="auto">
          <a:xfrm>
            <a:off x="2931026" y="2552462"/>
            <a:ext cx="562451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九年級升學管道說明會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350327" y="5874327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註冊組</a:t>
            </a:r>
            <a:r>
              <a:rPr lang="en-US" altLang="zh-TW" sz="2800" dirty="0" smtClean="0"/>
              <a:t>:     </a:t>
            </a:r>
            <a:r>
              <a:rPr lang="zh-TW" altLang="en-US" sz="2800" dirty="0" smtClean="0"/>
              <a:t>曾寶葵 老師</a:t>
            </a:r>
            <a:endParaRPr lang="zh-TW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4378036" y="5478087"/>
            <a:ext cx="3701936" cy="137991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66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3"/>
          <p:cNvSpPr txBox="1">
            <a:spLocks noChangeArrowheads="1"/>
          </p:cNvSpPr>
          <p:nvPr/>
        </p:nvSpPr>
        <p:spPr bwMode="auto">
          <a:xfrm>
            <a:off x="2967038" y="4416425"/>
            <a:ext cx="6064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免試升學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大免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</a:p>
        </p:txBody>
      </p:sp>
      <p:grpSp>
        <p:nvGrpSpPr>
          <p:cNvPr id="6147" name="组合 4"/>
          <p:cNvGrpSpPr>
            <a:grpSpLocks noChangeAspect="1"/>
          </p:cNvGrpSpPr>
          <p:nvPr/>
        </p:nvGrpSpPr>
        <p:grpSpPr bwMode="auto">
          <a:xfrm>
            <a:off x="4357688" y="1117600"/>
            <a:ext cx="3155950" cy="2946400"/>
            <a:chOff x="0" y="0"/>
            <a:chExt cx="6822015" cy="6383223"/>
          </a:xfrm>
        </p:grpSpPr>
        <p:pic>
          <p:nvPicPr>
            <p:cNvPr id="6150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" y="0"/>
              <a:ext cx="6818442" cy="638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图片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22015" cy="63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文本框 2"/>
          <p:cNvSpPr txBox="1">
            <a:spLocks noChangeArrowheads="1"/>
          </p:cNvSpPr>
          <p:nvPr/>
        </p:nvSpPr>
        <p:spPr bwMode="auto">
          <a:xfrm>
            <a:off x="5130800" y="1338263"/>
            <a:ext cx="16097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1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稻壳儿小白白(http://dwz.cn/Wu2UP)"/>
          <p:cNvSpPr>
            <a:spLocks noChangeShapeType="1"/>
          </p:cNvSpPr>
          <p:nvPr/>
        </p:nvSpPr>
        <p:spPr bwMode="auto">
          <a:xfrm flipV="1">
            <a:off x="1533525" y="3571875"/>
            <a:ext cx="9166225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67" name="稻壳儿小白白(http://dwz.cn/Wu2UP)"/>
          <p:cNvSpPr>
            <a:spLocks noChangeShapeType="1"/>
          </p:cNvSpPr>
          <p:nvPr/>
        </p:nvSpPr>
        <p:spPr bwMode="auto">
          <a:xfrm flipV="1">
            <a:off x="5872163" y="1700213"/>
            <a:ext cx="0" cy="402113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68" name="稻壳儿小白白(http://dwz.cn/Wu2UP)"/>
          <p:cNvSpPr>
            <a:spLocks noChangeArrowheads="1"/>
          </p:cNvSpPr>
          <p:nvPr/>
        </p:nvSpPr>
        <p:spPr bwMode="auto">
          <a:xfrm>
            <a:off x="1506538" y="2041525"/>
            <a:ext cx="914400" cy="914400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269" name="稻壳儿小白白(http://dwz.cn/Wu2UP)"/>
          <p:cNvSpPr>
            <a:spLocks noChangeArrowheads="1"/>
          </p:cNvSpPr>
          <p:nvPr/>
        </p:nvSpPr>
        <p:spPr bwMode="auto">
          <a:xfrm>
            <a:off x="6270625" y="2001838"/>
            <a:ext cx="914400" cy="914400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270" name="稻壳儿小白白(http://dwz.cn/Wu2UP)"/>
          <p:cNvSpPr>
            <a:spLocks noChangeArrowheads="1"/>
          </p:cNvSpPr>
          <p:nvPr/>
        </p:nvSpPr>
        <p:spPr bwMode="auto">
          <a:xfrm>
            <a:off x="1506538" y="4316413"/>
            <a:ext cx="914400" cy="914400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271" name="稻壳儿小白白(http://dwz.cn/Wu2UP)"/>
          <p:cNvSpPr>
            <a:spLocks noChangeArrowheads="1"/>
          </p:cNvSpPr>
          <p:nvPr/>
        </p:nvSpPr>
        <p:spPr bwMode="auto">
          <a:xfrm>
            <a:off x="6270625" y="4276725"/>
            <a:ext cx="914400" cy="914400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273" name="稻壳儿小白白(http://dwz.cn/Wu2UP)"/>
          <p:cNvSpPr>
            <a:spLocks noEditPoints="1"/>
          </p:cNvSpPr>
          <p:nvPr/>
        </p:nvSpPr>
        <p:spPr bwMode="auto">
          <a:xfrm>
            <a:off x="6545263" y="2286000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77" name="稻壳儿小白白(http://dwz.cn/Wu2UP)"/>
          <p:cNvSpPr txBox="1">
            <a:spLocks noChangeArrowheads="1"/>
          </p:cNvSpPr>
          <p:nvPr/>
        </p:nvSpPr>
        <p:spPr bwMode="auto">
          <a:xfrm>
            <a:off x="2582972" y="2274804"/>
            <a:ext cx="32111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最多人選用升學管道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279" name="稻壳儿小白白(http://dwz.cn/Wu2UP)"/>
          <p:cNvSpPr txBox="1">
            <a:spLocks noChangeArrowheads="1"/>
          </p:cNvSpPr>
          <p:nvPr/>
        </p:nvSpPr>
        <p:spPr bwMode="auto">
          <a:xfrm>
            <a:off x="7583486" y="2222212"/>
            <a:ext cx="23452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全縣一區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5" y="266700"/>
            <a:ext cx="2936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7A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免試升學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17A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7A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大免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17A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稻壳儿小白白(http://dwz.cn/Wu2UP)"/>
          <p:cNvSpPr>
            <a:spLocks noEditPoints="1"/>
          </p:cNvSpPr>
          <p:nvPr/>
        </p:nvSpPr>
        <p:spPr bwMode="auto">
          <a:xfrm>
            <a:off x="1766414" y="2319592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稻壳儿小白白(http://dwz.cn/Wu2UP)"/>
          <p:cNvSpPr>
            <a:spLocks noEditPoints="1"/>
          </p:cNvSpPr>
          <p:nvPr/>
        </p:nvSpPr>
        <p:spPr bwMode="auto">
          <a:xfrm>
            <a:off x="1751012" y="4602956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稻壳儿小白白(http://dwz.cn/Wu2UP)"/>
          <p:cNvSpPr>
            <a:spLocks noEditPoints="1"/>
          </p:cNvSpPr>
          <p:nvPr/>
        </p:nvSpPr>
        <p:spPr bwMode="auto">
          <a:xfrm>
            <a:off x="6515100" y="4563268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稻壳儿小白白(http://dwz.cn/Wu2UP)"/>
          <p:cNvSpPr txBox="1">
            <a:spLocks noChangeArrowheads="1"/>
          </p:cNvSpPr>
          <p:nvPr/>
        </p:nvSpPr>
        <p:spPr bwMode="auto">
          <a:xfrm>
            <a:off x="2587338" y="4303037"/>
            <a:ext cx="237589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跨區分數計算都不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0" name="稻壳儿小白白(http://dwz.cn/Wu2UP)"/>
          <p:cNvSpPr txBox="1">
            <a:spLocks noChangeArrowheads="1"/>
          </p:cNvSpPr>
          <p:nvPr/>
        </p:nvSpPr>
        <p:spPr bwMode="auto">
          <a:xfrm>
            <a:off x="7583486" y="4518480"/>
            <a:ext cx="41088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採計超額比序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88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76" y="866"/>
            <a:ext cx="7371224" cy="685713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4057648" y="1076325"/>
            <a:ext cx="942975" cy="219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8086725" y="1076324"/>
            <a:ext cx="1485900" cy="2190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8086725" y="1319212"/>
            <a:ext cx="1485900" cy="8325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000498" y="1319212"/>
            <a:ext cx="1057274" cy="1809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2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稻壳儿小白白(http://dwz.cn/Wu2UP)"/>
          <p:cNvSpPr>
            <a:spLocks noChangeArrowheads="1"/>
          </p:cNvSpPr>
          <p:nvPr/>
        </p:nvSpPr>
        <p:spPr bwMode="auto">
          <a:xfrm rot="-848703">
            <a:off x="4080577" y="2305926"/>
            <a:ext cx="1589087" cy="3178175"/>
          </a:xfrm>
          <a:prstGeom prst="moon">
            <a:avLst>
              <a:gd name="adj" fmla="val 15190"/>
            </a:avLst>
          </a:prstGeom>
          <a:solidFill>
            <a:srgbClr val="32BB99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9939" name="稻壳儿小白白(http://dwz.cn/Wu2UP)"/>
          <p:cNvSpPr>
            <a:spLocks noChangeArrowheads="1"/>
          </p:cNvSpPr>
          <p:nvPr/>
        </p:nvSpPr>
        <p:spPr bwMode="auto">
          <a:xfrm rot="4551297">
            <a:off x="4948238" y="1322388"/>
            <a:ext cx="1589087" cy="3176587"/>
          </a:xfrm>
          <a:prstGeom prst="moon">
            <a:avLst>
              <a:gd name="adj" fmla="val 15190"/>
            </a:avLst>
          </a:prstGeom>
          <a:solidFill>
            <a:srgbClr val="117A68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9940" name="稻壳儿小白白(http://dwz.cn/Wu2UP)"/>
          <p:cNvSpPr>
            <a:spLocks noChangeArrowheads="1"/>
          </p:cNvSpPr>
          <p:nvPr/>
        </p:nvSpPr>
        <p:spPr bwMode="auto">
          <a:xfrm rot="9951297">
            <a:off x="5984875" y="2136775"/>
            <a:ext cx="1589088" cy="3178175"/>
          </a:xfrm>
          <a:prstGeom prst="moon">
            <a:avLst>
              <a:gd name="adj" fmla="val 15190"/>
            </a:avLst>
          </a:prstGeom>
          <a:solidFill>
            <a:srgbClr val="32BB99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9941" name="稻壳儿小白白(http://dwz.cn/Wu2UP)"/>
          <p:cNvSpPr>
            <a:spLocks noChangeArrowheads="1"/>
          </p:cNvSpPr>
          <p:nvPr/>
        </p:nvSpPr>
        <p:spPr bwMode="auto">
          <a:xfrm rot="-6248703">
            <a:off x="5184775" y="3160713"/>
            <a:ext cx="1589087" cy="3176588"/>
          </a:xfrm>
          <a:prstGeom prst="moon">
            <a:avLst>
              <a:gd name="adj" fmla="val 15190"/>
            </a:avLst>
          </a:prstGeom>
          <a:solidFill>
            <a:srgbClr val="117A68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9942" name="稻壳儿小白白(http://dwz.cn/Wu2UP)"/>
          <p:cNvSpPr>
            <a:spLocks noChangeArrowheads="1"/>
          </p:cNvSpPr>
          <p:nvPr/>
        </p:nvSpPr>
        <p:spPr bwMode="auto">
          <a:xfrm flipH="1">
            <a:off x="4841081" y="3107467"/>
            <a:ext cx="2111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大免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時間表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9943" name="稻壳儿小白白(http://dwz.cn/Wu2UP)"/>
          <p:cNvSpPr>
            <a:spLocks noChangeShapeType="1"/>
          </p:cNvSpPr>
          <p:nvPr/>
        </p:nvSpPr>
        <p:spPr bwMode="auto">
          <a:xfrm flipH="1">
            <a:off x="3161366" y="4272943"/>
            <a:ext cx="1134491" cy="80393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944" name="稻壳儿小白白(http://dwz.cn/Wu2UP)"/>
          <p:cNvSpPr>
            <a:spLocks noChangeShapeType="1"/>
          </p:cNvSpPr>
          <p:nvPr/>
        </p:nvSpPr>
        <p:spPr bwMode="auto">
          <a:xfrm flipH="1" flipV="1">
            <a:off x="6680447" y="5326922"/>
            <a:ext cx="1812724" cy="638259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945" name="稻壳儿小白白(http://dwz.cn/Wu2UP)"/>
          <p:cNvSpPr txBox="1">
            <a:spLocks noChangeArrowheads="1"/>
          </p:cNvSpPr>
          <p:nvPr/>
        </p:nvSpPr>
        <p:spPr bwMode="auto">
          <a:xfrm>
            <a:off x="278928" y="4077027"/>
            <a:ext cx="284947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6/20(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五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)-6/22(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日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網路選填志願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9947" name="稻壳儿小白白(http://dwz.cn/Wu2UP)"/>
          <p:cNvSpPr txBox="1">
            <a:spLocks noChangeArrowheads="1"/>
          </p:cNvSpPr>
          <p:nvPr/>
        </p:nvSpPr>
        <p:spPr bwMode="auto">
          <a:xfrm>
            <a:off x="7586809" y="1664666"/>
            <a:ext cx="4416034" cy="87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4/11(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五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中午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12:00</a:t>
            </a:r>
          </a:p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超額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比序積分校內收件截止日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9951" name="稻壳儿小白白(http://dwz.cn/Wu2UP)"/>
          <p:cNvSpPr txBox="1">
            <a:spLocks noChangeArrowheads="1"/>
          </p:cNvSpPr>
          <p:nvPr/>
        </p:nvSpPr>
        <p:spPr bwMode="auto">
          <a:xfrm>
            <a:off x="8538947" y="2877993"/>
            <a:ext cx="346389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4/21(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一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超額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比序積分校內確認表收件日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9953" name="稻壳儿小白白(http://dwz.cn/Wu2UP)"/>
          <p:cNvSpPr>
            <a:spLocks noChangeShapeType="1"/>
          </p:cNvSpPr>
          <p:nvPr/>
        </p:nvSpPr>
        <p:spPr bwMode="auto">
          <a:xfrm flipH="1">
            <a:off x="6427788" y="2077435"/>
            <a:ext cx="1016118" cy="164115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954" name="稻壳儿小白白(http://dwz.cn/Wu2UP)"/>
          <p:cNvSpPr>
            <a:spLocks noChangeShapeType="1"/>
          </p:cNvSpPr>
          <p:nvPr/>
        </p:nvSpPr>
        <p:spPr bwMode="auto">
          <a:xfrm flipH="1">
            <a:off x="7421478" y="3290491"/>
            <a:ext cx="1033463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9955" name="图片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稻壳儿小白白(http://dwz.cn/Wu2UP)"/>
          <p:cNvSpPr txBox="1">
            <a:spLocks noChangeArrowheads="1"/>
          </p:cNvSpPr>
          <p:nvPr/>
        </p:nvSpPr>
        <p:spPr bwMode="auto">
          <a:xfrm>
            <a:off x="8538948" y="5713061"/>
            <a:ext cx="3225654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4/29(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二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)</a:t>
            </a:r>
          </a:p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超額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比序積分公告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1" name="稻壳儿小白白(http://dwz.cn/Wu2UP)"/>
          <p:cNvSpPr>
            <a:spLocks noChangeShapeType="1"/>
          </p:cNvSpPr>
          <p:nvPr/>
        </p:nvSpPr>
        <p:spPr bwMode="auto">
          <a:xfrm flipH="1">
            <a:off x="3644275" y="5003475"/>
            <a:ext cx="948408" cy="268604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稻壳儿小白白(http://dwz.cn/Wu2UP)"/>
          <p:cNvSpPr>
            <a:spLocks noChangeShapeType="1"/>
          </p:cNvSpPr>
          <p:nvPr/>
        </p:nvSpPr>
        <p:spPr bwMode="auto">
          <a:xfrm flipH="1" flipV="1">
            <a:off x="3343443" y="1787344"/>
            <a:ext cx="1617983" cy="545422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922566" y="1509571"/>
            <a:ext cx="22173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7/10(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四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報到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5" name="稻壳儿小白白(http://dwz.cn/Wu2UP)"/>
          <p:cNvSpPr>
            <a:spLocks noChangeShapeType="1"/>
          </p:cNvSpPr>
          <p:nvPr/>
        </p:nvSpPr>
        <p:spPr bwMode="auto">
          <a:xfrm flipV="1">
            <a:off x="5895011" y="1592655"/>
            <a:ext cx="1757" cy="490325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4735090" y="911499"/>
            <a:ext cx="22173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7/14(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一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放棄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6" name="稻壳儿小白白(http://dwz.cn/Wu2UP)"/>
          <p:cNvSpPr txBox="1">
            <a:spLocks noChangeArrowheads="1"/>
          </p:cNvSpPr>
          <p:nvPr/>
        </p:nvSpPr>
        <p:spPr bwMode="auto">
          <a:xfrm>
            <a:off x="8454941" y="4129160"/>
            <a:ext cx="4416034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4/25(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五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)-4/28(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一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)</a:t>
            </a:r>
          </a:p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校內變更就學區時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間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C66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7" name="稻壳儿小白白(http://dwz.cn/Wu2UP)"/>
          <p:cNvSpPr>
            <a:spLocks noChangeShapeType="1"/>
          </p:cNvSpPr>
          <p:nvPr/>
        </p:nvSpPr>
        <p:spPr bwMode="auto">
          <a:xfrm flipH="1">
            <a:off x="7421478" y="4562042"/>
            <a:ext cx="952101" cy="181666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稻壳儿小白白(http://dwz.cn/Wu2UP)"/>
          <p:cNvSpPr txBox="1">
            <a:spLocks noChangeArrowheads="1"/>
          </p:cNvSpPr>
          <p:nvPr/>
        </p:nvSpPr>
        <p:spPr bwMode="auto">
          <a:xfrm>
            <a:off x="171054" y="5056636"/>
            <a:ext cx="34732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6/20(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五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公告招生名額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9" name="文本框 42"/>
          <p:cNvSpPr txBox="1">
            <a:spLocks noChangeArrowheads="1"/>
          </p:cNvSpPr>
          <p:nvPr/>
        </p:nvSpPr>
        <p:spPr bwMode="auto">
          <a:xfrm>
            <a:off x="987425" y="266700"/>
            <a:ext cx="2936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7A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免試升學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17A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7A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大免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17A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</a:p>
        </p:txBody>
      </p:sp>
      <p:sp>
        <p:nvSpPr>
          <p:cNvPr id="40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稻壳儿小白白(http://dwz.cn/Wu2UP)"/>
          <p:cNvSpPr>
            <a:spLocks noChangeShapeType="1"/>
          </p:cNvSpPr>
          <p:nvPr/>
        </p:nvSpPr>
        <p:spPr bwMode="auto">
          <a:xfrm flipV="1">
            <a:off x="5795824" y="5566347"/>
            <a:ext cx="1757" cy="490325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稻壳儿小白白(http://dwz.cn/Wu2UP)"/>
          <p:cNvSpPr txBox="1">
            <a:spLocks noChangeArrowheads="1"/>
          </p:cNvSpPr>
          <p:nvPr/>
        </p:nvSpPr>
        <p:spPr bwMode="auto">
          <a:xfrm>
            <a:off x="4331961" y="5799239"/>
            <a:ext cx="311194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5/16(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五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變更就學區申請結果通知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3" name="稻壳儿小白白(http://dwz.cn/Wu2UP)"/>
          <p:cNvSpPr txBox="1">
            <a:spLocks noChangeArrowheads="1"/>
          </p:cNvSpPr>
          <p:nvPr/>
        </p:nvSpPr>
        <p:spPr bwMode="auto">
          <a:xfrm>
            <a:off x="319251" y="3038761"/>
            <a:ext cx="283437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6/23(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一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)-6/24(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二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校內集體報名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4" name="稻壳儿小白白(http://dwz.cn/Wu2UP)"/>
          <p:cNvSpPr>
            <a:spLocks noChangeShapeType="1"/>
          </p:cNvSpPr>
          <p:nvPr/>
        </p:nvSpPr>
        <p:spPr bwMode="auto">
          <a:xfrm flipH="1" flipV="1">
            <a:off x="3161367" y="3390184"/>
            <a:ext cx="1027901" cy="28327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稻壳儿小白白(http://dwz.cn/Wu2UP)"/>
          <p:cNvSpPr>
            <a:spLocks noChangeShapeType="1"/>
          </p:cNvSpPr>
          <p:nvPr/>
        </p:nvSpPr>
        <p:spPr bwMode="auto">
          <a:xfrm flipH="1" flipV="1">
            <a:off x="3261480" y="2616824"/>
            <a:ext cx="1286501" cy="48279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稻壳儿小白白(http://dwz.cn/Wu2UP)"/>
          <p:cNvSpPr txBox="1">
            <a:spLocks noChangeArrowheads="1"/>
          </p:cNvSpPr>
          <p:nvPr/>
        </p:nvSpPr>
        <p:spPr bwMode="auto">
          <a:xfrm>
            <a:off x="875866" y="2352203"/>
            <a:ext cx="22173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7/8(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二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放榜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2" name="六角星形 31"/>
          <p:cNvSpPr/>
          <p:nvPr/>
        </p:nvSpPr>
        <p:spPr bwMode="auto">
          <a:xfrm>
            <a:off x="3129314" y="593065"/>
            <a:ext cx="1560146" cy="1406332"/>
          </a:xfrm>
          <a:prstGeom prst="star6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6/16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完全免試報到日</a:t>
            </a:r>
          </a:p>
        </p:txBody>
      </p:sp>
      <p:sp>
        <p:nvSpPr>
          <p:cNvPr id="47" name="六角星形 46"/>
          <p:cNvSpPr/>
          <p:nvPr/>
        </p:nvSpPr>
        <p:spPr bwMode="auto">
          <a:xfrm>
            <a:off x="2743201" y="5681405"/>
            <a:ext cx="1689794" cy="1123341"/>
          </a:xfrm>
          <a:prstGeom prst="star6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6/6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會考成績寄發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8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/>
      <p:bldP spid="39947" grpId="0"/>
      <p:bldP spid="39951" grpId="0"/>
      <p:bldP spid="29" grpId="0"/>
      <p:bldP spid="34" grpId="0"/>
      <p:bldP spid="36" grpId="0"/>
      <p:bldP spid="26" grpId="0"/>
      <p:bldP spid="38" grpId="0"/>
      <p:bldP spid="42" grpId="0"/>
      <p:bldP spid="43" grpId="0"/>
      <p:bldP spid="46" grpId="0"/>
      <p:bldP spid="32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3"/>
          <p:cNvSpPr txBox="1">
            <a:spLocks noChangeArrowheads="1"/>
          </p:cNvSpPr>
          <p:nvPr/>
        </p:nvSpPr>
        <p:spPr bwMode="auto">
          <a:xfrm>
            <a:off x="2967037" y="4416425"/>
            <a:ext cx="72760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TW" altLang="en-US" sz="4800" b="1" dirty="0" smtClean="0">
                <a:solidFill>
                  <a:srgbClr val="007F58"/>
                </a:solidFill>
                <a:latin typeface="微软雅黑" panose="020B0503020204020204" pitchFamily="34" charset="-122"/>
              </a:rPr>
              <a:t>五專完全免試</a:t>
            </a:r>
            <a:r>
              <a:rPr lang="en-US" altLang="zh-TW" sz="4800" b="1" dirty="0" smtClean="0">
                <a:solidFill>
                  <a:srgbClr val="007F58"/>
                </a:solidFill>
                <a:latin typeface="微软雅黑" panose="020B0503020204020204" pitchFamily="34" charset="-122"/>
              </a:rPr>
              <a:t>(</a:t>
            </a:r>
            <a:r>
              <a:rPr lang="zh-TW" altLang="en-US" sz="4800" b="1" dirty="0" smtClean="0">
                <a:solidFill>
                  <a:srgbClr val="007F58"/>
                </a:solidFill>
                <a:latin typeface="微软雅黑" panose="020B0503020204020204" pitchFamily="34" charset="-122"/>
              </a:rPr>
              <a:t>五專完免</a:t>
            </a:r>
            <a:endParaRPr lang="en-US" altLang="zh-TW" sz="4800" b="1" dirty="0">
              <a:solidFill>
                <a:srgbClr val="007F58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6147" name="组合 4"/>
          <p:cNvGrpSpPr>
            <a:grpSpLocks noChangeAspect="1"/>
          </p:cNvGrpSpPr>
          <p:nvPr/>
        </p:nvGrpSpPr>
        <p:grpSpPr bwMode="auto">
          <a:xfrm>
            <a:off x="4357688" y="1117600"/>
            <a:ext cx="3155950" cy="2946400"/>
            <a:chOff x="0" y="0"/>
            <a:chExt cx="6822015" cy="6383223"/>
          </a:xfrm>
        </p:grpSpPr>
        <p:pic>
          <p:nvPicPr>
            <p:cNvPr id="6150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" y="0"/>
              <a:ext cx="6818442" cy="638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图片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22015" cy="63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文本框 2"/>
          <p:cNvSpPr txBox="1">
            <a:spLocks noChangeArrowheads="1"/>
          </p:cNvSpPr>
          <p:nvPr/>
        </p:nvSpPr>
        <p:spPr bwMode="auto">
          <a:xfrm>
            <a:off x="5130800" y="1338263"/>
            <a:ext cx="16097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TW" sz="166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1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1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稻壳儿小白白(http://dwz.cn/Wu2UP)"/>
          <p:cNvSpPr>
            <a:spLocks noChangeShapeType="1"/>
          </p:cNvSpPr>
          <p:nvPr/>
        </p:nvSpPr>
        <p:spPr bwMode="auto">
          <a:xfrm flipV="1">
            <a:off x="1533525" y="3571875"/>
            <a:ext cx="9166225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1267" name="稻壳儿小白白(http://dwz.cn/Wu2UP)"/>
          <p:cNvSpPr>
            <a:spLocks noChangeShapeType="1"/>
          </p:cNvSpPr>
          <p:nvPr/>
        </p:nvSpPr>
        <p:spPr bwMode="auto">
          <a:xfrm flipV="1">
            <a:off x="5872163" y="1700213"/>
            <a:ext cx="0" cy="402113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1268" name="稻壳儿小白白(http://dwz.cn/Wu2UP)"/>
          <p:cNvSpPr>
            <a:spLocks noChangeArrowheads="1"/>
          </p:cNvSpPr>
          <p:nvPr/>
        </p:nvSpPr>
        <p:spPr bwMode="auto">
          <a:xfrm>
            <a:off x="1506538" y="2041525"/>
            <a:ext cx="914400" cy="914400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69" name="稻壳儿小白白(http://dwz.cn/Wu2UP)"/>
          <p:cNvSpPr>
            <a:spLocks noChangeArrowheads="1"/>
          </p:cNvSpPr>
          <p:nvPr/>
        </p:nvSpPr>
        <p:spPr bwMode="auto">
          <a:xfrm>
            <a:off x="6270625" y="2001838"/>
            <a:ext cx="914400" cy="914400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0" name="稻壳儿小白白(http://dwz.cn/Wu2UP)"/>
          <p:cNvSpPr>
            <a:spLocks noChangeArrowheads="1"/>
          </p:cNvSpPr>
          <p:nvPr/>
        </p:nvSpPr>
        <p:spPr bwMode="auto">
          <a:xfrm>
            <a:off x="1506538" y="4316413"/>
            <a:ext cx="914400" cy="914400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1" name="稻壳儿小白白(http://dwz.cn/Wu2UP)"/>
          <p:cNvSpPr>
            <a:spLocks noChangeArrowheads="1"/>
          </p:cNvSpPr>
          <p:nvPr/>
        </p:nvSpPr>
        <p:spPr bwMode="auto">
          <a:xfrm>
            <a:off x="6270625" y="4276725"/>
            <a:ext cx="914400" cy="914400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3" name="稻壳儿小白白(http://dwz.cn/Wu2UP)"/>
          <p:cNvSpPr>
            <a:spLocks noEditPoints="1"/>
          </p:cNvSpPr>
          <p:nvPr/>
        </p:nvSpPr>
        <p:spPr bwMode="auto">
          <a:xfrm>
            <a:off x="6545263" y="2286000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7" name="稻壳儿小白白(http://dwz.cn/Wu2UP)"/>
          <p:cNvSpPr txBox="1">
            <a:spLocks noChangeArrowheads="1"/>
          </p:cNvSpPr>
          <p:nvPr/>
        </p:nvSpPr>
        <p:spPr bwMode="auto">
          <a:xfrm>
            <a:off x="2661046" y="2274804"/>
            <a:ext cx="28467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>
                <a:solidFill>
                  <a:srgbClr val="445469"/>
                </a:solidFill>
                <a:sym typeface="Arial" panose="020B0604020202020204" pitchFamily="34" charset="0"/>
              </a:rPr>
              <a:t>全國不分區</a:t>
            </a:r>
            <a:endParaRPr lang="en-US" altLang="zh-TW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79" name="稻壳儿小白白(http://dwz.cn/Wu2UP)"/>
          <p:cNvSpPr txBox="1">
            <a:spLocks noChangeArrowheads="1"/>
          </p:cNvSpPr>
          <p:nvPr/>
        </p:nvSpPr>
        <p:spPr bwMode="auto">
          <a:xfrm>
            <a:off x="7583486" y="2302020"/>
            <a:ext cx="28997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不採計會考成績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5" y="266700"/>
            <a:ext cx="4049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TW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五專完全免試</a:t>
            </a:r>
            <a:r>
              <a:rPr lang="en-US" altLang="zh-TW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(</a:t>
            </a:r>
            <a:r>
              <a:rPr lang="zh-TW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五專完免</a:t>
            </a:r>
            <a:r>
              <a:rPr lang="en-US" altLang="zh-TW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)</a:t>
            </a: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TW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稻壳儿小白白(http://dwz.cn/Wu2UP)"/>
          <p:cNvSpPr>
            <a:spLocks noEditPoints="1"/>
          </p:cNvSpPr>
          <p:nvPr/>
        </p:nvSpPr>
        <p:spPr bwMode="auto">
          <a:xfrm>
            <a:off x="1766414" y="2319592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稻壳儿小白白(http://dwz.cn/Wu2UP)"/>
          <p:cNvSpPr>
            <a:spLocks noEditPoints="1"/>
          </p:cNvSpPr>
          <p:nvPr/>
        </p:nvSpPr>
        <p:spPr bwMode="auto">
          <a:xfrm>
            <a:off x="1751012" y="4602956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稻壳儿小白白(http://dwz.cn/Wu2UP)"/>
          <p:cNvSpPr>
            <a:spLocks noEditPoints="1"/>
          </p:cNvSpPr>
          <p:nvPr/>
        </p:nvSpPr>
        <p:spPr bwMode="auto">
          <a:xfrm>
            <a:off x="6515100" y="4563268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稻壳儿小白白(http://dwz.cn/Wu2UP)"/>
          <p:cNvSpPr txBox="1">
            <a:spLocks noChangeArrowheads="1"/>
          </p:cNvSpPr>
          <p:nvPr/>
        </p:nvSpPr>
        <p:spPr bwMode="auto">
          <a:xfrm>
            <a:off x="2661046" y="4041104"/>
            <a:ext cx="2375896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共</a:t>
            </a: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32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所</a:t>
            </a:r>
            <a:endParaRPr lang="en-US" altLang="zh-TW" sz="2800" b="1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17,93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名額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" name="稻壳儿小白白(http://dwz.cn/Wu2UP)"/>
          <p:cNvSpPr txBox="1">
            <a:spLocks noChangeArrowheads="1"/>
          </p:cNvSpPr>
          <p:nvPr/>
        </p:nvSpPr>
        <p:spPr bwMode="auto">
          <a:xfrm>
            <a:off x="7429500" y="4582981"/>
            <a:ext cx="41088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Wingdings" panose="05000000000000000000" pitchFamily="2" charset="2"/>
              </a:rPr>
              <a:t>僅</a:t>
            </a:r>
            <a:r>
              <a:rPr lang="zh-TW" altLang="en-US" sz="2800" b="1" dirty="0">
                <a:solidFill>
                  <a:srgbClr val="445469"/>
                </a:solidFill>
                <a:sym typeface="Wingdings" panose="05000000000000000000" pitchFamily="2" charset="2"/>
              </a:rPr>
              <a:t>能選報</a:t>
            </a:r>
            <a:r>
              <a:rPr lang="en-US" altLang="zh-TW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zh-TW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個校科志願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56" y="79036"/>
            <a:ext cx="10319226" cy="677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稻壳儿小白白(http://dwz.cn/Wu2UP)"/>
          <p:cNvSpPr>
            <a:spLocks noChangeArrowheads="1"/>
          </p:cNvSpPr>
          <p:nvPr/>
        </p:nvSpPr>
        <p:spPr bwMode="auto">
          <a:xfrm rot="-848703">
            <a:off x="4135438" y="2357438"/>
            <a:ext cx="1589087" cy="3178175"/>
          </a:xfrm>
          <a:prstGeom prst="moon">
            <a:avLst>
              <a:gd name="adj" fmla="val 15190"/>
            </a:avLst>
          </a:prstGeom>
          <a:solidFill>
            <a:srgbClr val="32BB99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39" name="稻壳儿小白白(http://dwz.cn/Wu2UP)"/>
          <p:cNvSpPr>
            <a:spLocks noChangeArrowheads="1"/>
          </p:cNvSpPr>
          <p:nvPr/>
        </p:nvSpPr>
        <p:spPr bwMode="auto">
          <a:xfrm rot="4551297">
            <a:off x="4948238" y="1322388"/>
            <a:ext cx="1589087" cy="3176587"/>
          </a:xfrm>
          <a:prstGeom prst="moon">
            <a:avLst>
              <a:gd name="adj" fmla="val 15190"/>
            </a:avLst>
          </a:prstGeom>
          <a:solidFill>
            <a:srgbClr val="117A68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0" name="稻壳儿小白白(http://dwz.cn/Wu2UP)"/>
          <p:cNvSpPr>
            <a:spLocks noChangeArrowheads="1"/>
          </p:cNvSpPr>
          <p:nvPr/>
        </p:nvSpPr>
        <p:spPr bwMode="auto">
          <a:xfrm rot="9951297">
            <a:off x="5984875" y="2136775"/>
            <a:ext cx="1589088" cy="3178175"/>
          </a:xfrm>
          <a:prstGeom prst="moon">
            <a:avLst>
              <a:gd name="adj" fmla="val 15190"/>
            </a:avLst>
          </a:prstGeom>
          <a:solidFill>
            <a:srgbClr val="32BB99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1" name="稻壳儿小白白(http://dwz.cn/Wu2UP)"/>
          <p:cNvSpPr>
            <a:spLocks noChangeArrowheads="1"/>
          </p:cNvSpPr>
          <p:nvPr/>
        </p:nvSpPr>
        <p:spPr bwMode="auto">
          <a:xfrm rot="-6248703">
            <a:off x="5184775" y="3160713"/>
            <a:ext cx="1589087" cy="3176588"/>
          </a:xfrm>
          <a:prstGeom prst="moon">
            <a:avLst>
              <a:gd name="adj" fmla="val 15190"/>
            </a:avLst>
          </a:prstGeom>
          <a:solidFill>
            <a:srgbClr val="117A68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2" name="稻壳儿小白白(http://dwz.cn/Wu2UP)"/>
          <p:cNvSpPr>
            <a:spLocks noChangeArrowheads="1"/>
          </p:cNvSpPr>
          <p:nvPr/>
        </p:nvSpPr>
        <p:spPr bwMode="auto">
          <a:xfrm flipH="1">
            <a:off x="4758872" y="3093324"/>
            <a:ext cx="22382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TW" altLang="en-US" sz="4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五專完免</a:t>
            </a:r>
            <a:endParaRPr lang="en-US" altLang="zh-TW" sz="4000" b="1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algn="ctr" eaLnBrk="1" hangingPunct="1"/>
            <a:r>
              <a:rPr lang="zh-TW" altLang="en-US" sz="4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時間表</a:t>
            </a:r>
            <a:endParaRPr lang="zh-CN" altLang="en-US" sz="40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51" name="稻壳儿小白白(http://dwz.cn/Wu2UP)"/>
          <p:cNvSpPr txBox="1">
            <a:spLocks noChangeArrowheads="1"/>
          </p:cNvSpPr>
          <p:nvPr/>
        </p:nvSpPr>
        <p:spPr bwMode="auto">
          <a:xfrm>
            <a:off x="8487998" y="1698119"/>
            <a:ext cx="322565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4/14(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一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)-4/29(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二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校內報名收件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39954" name="稻壳儿小白白(http://dwz.cn/Wu2UP)"/>
          <p:cNvSpPr>
            <a:spLocks noChangeShapeType="1"/>
          </p:cNvSpPr>
          <p:nvPr/>
        </p:nvSpPr>
        <p:spPr bwMode="auto">
          <a:xfrm flipH="1">
            <a:off x="7304494" y="2212073"/>
            <a:ext cx="1094244" cy="469983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9955" name="图片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稻壳儿小白白(http://dwz.cn/Wu2UP)"/>
          <p:cNvSpPr txBox="1">
            <a:spLocks noChangeArrowheads="1"/>
          </p:cNvSpPr>
          <p:nvPr/>
        </p:nvSpPr>
        <p:spPr bwMode="auto">
          <a:xfrm>
            <a:off x="8366073" y="5283771"/>
            <a:ext cx="3225654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5/1(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四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)-5/2(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五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送件</a:t>
            </a:r>
            <a:endParaRPr lang="en-US" altLang="zh-TW" sz="2800" b="1" dirty="0" smtClean="0">
              <a:solidFill>
                <a:srgbClr val="FF0000"/>
              </a:solidFill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30" name="稻壳儿小白白(http://dwz.cn/Wu2UP)"/>
          <p:cNvSpPr>
            <a:spLocks noChangeShapeType="1"/>
          </p:cNvSpPr>
          <p:nvPr/>
        </p:nvSpPr>
        <p:spPr bwMode="auto">
          <a:xfrm flipH="1" flipV="1">
            <a:off x="7400591" y="4970243"/>
            <a:ext cx="878947" cy="477995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稻壳儿小白白(http://dwz.cn/Wu2UP)"/>
          <p:cNvSpPr>
            <a:spLocks noChangeShapeType="1"/>
          </p:cNvSpPr>
          <p:nvPr/>
        </p:nvSpPr>
        <p:spPr bwMode="auto">
          <a:xfrm flipH="1">
            <a:off x="3376924" y="4628448"/>
            <a:ext cx="931885" cy="11506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564344" y="4318120"/>
            <a:ext cx="27759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5/15(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四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放榜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26" name="文本框 42"/>
          <p:cNvSpPr txBox="1">
            <a:spLocks noChangeArrowheads="1"/>
          </p:cNvSpPr>
          <p:nvPr/>
        </p:nvSpPr>
        <p:spPr bwMode="auto">
          <a:xfrm>
            <a:off x="987425" y="266700"/>
            <a:ext cx="3771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TW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五專完全免試</a:t>
            </a:r>
            <a:r>
              <a:rPr lang="en-US" altLang="zh-TW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(</a:t>
            </a:r>
            <a:r>
              <a:rPr lang="zh-TW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五專完免</a:t>
            </a:r>
            <a:r>
              <a:rPr lang="en-US" altLang="zh-TW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)</a:t>
            </a:r>
            <a:endParaRPr lang="en-US" altLang="zh-TW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TW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8" name="稻壳儿小白白(http://dwz.cn/Wu2UP)"/>
          <p:cNvSpPr>
            <a:spLocks noChangeShapeType="1"/>
          </p:cNvSpPr>
          <p:nvPr/>
        </p:nvSpPr>
        <p:spPr bwMode="auto">
          <a:xfrm flipH="1">
            <a:off x="3195675" y="2559893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327091" y="2344450"/>
            <a:ext cx="28379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5/16(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五</a:t>
            </a: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報到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8" name="稻壳儿小白白(http://dwz.cn/Wu2UP)"/>
          <p:cNvSpPr txBox="1">
            <a:spLocks noChangeArrowheads="1"/>
          </p:cNvSpPr>
          <p:nvPr/>
        </p:nvSpPr>
        <p:spPr bwMode="auto">
          <a:xfrm>
            <a:off x="8609288" y="3350755"/>
            <a:ext cx="34192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4/30(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三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)12:00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超額比序積分校內採計截止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稻壳儿小白白(http://dwz.cn/Wu2UP)"/>
          <p:cNvSpPr>
            <a:spLocks noChangeShapeType="1"/>
          </p:cNvSpPr>
          <p:nvPr/>
        </p:nvSpPr>
        <p:spPr bwMode="auto">
          <a:xfrm flipH="1">
            <a:off x="7646308" y="3865417"/>
            <a:ext cx="817713" cy="83777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1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/>
      <p:bldP spid="29" grpId="0"/>
      <p:bldP spid="34" grpId="0"/>
      <p:bldP spid="39" grpId="0" build="allAtOnce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3"/>
          <p:cNvSpPr txBox="1">
            <a:spLocks noChangeArrowheads="1"/>
          </p:cNvSpPr>
          <p:nvPr/>
        </p:nvSpPr>
        <p:spPr bwMode="auto">
          <a:xfrm>
            <a:off x="2967038" y="4416425"/>
            <a:ext cx="6064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TW" altLang="en-US" sz="4800" b="1" dirty="0">
                <a:solidFill>
                  <a:srgbClr val="007F58"/>
                </a:solidFill>
                <a:latin typeface="微软雅黑" panose="020B0503020204020204" pitchFamily="34" charset="-122"/>
              </a:rPr>
              <a:t>五專優先免試</a:t>
            </a:r>
            <a:r>
              <a:rPr lang="en-US" altLang="zh-TW" sz="4800" b="1" dirty="0">
                <a:solidFill>
                  <a:srgbClr val="007F58"/>
                </a:solidFill>
                <a:latin typeface="微软雅黑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007F58"/>
                </a:solidFill>
                <a:latin typeface="微软雅黑" panose="020B0503020204020204" pitchFamily="34" charset="-122"/>
              </a:rPr>
              <a:t>優免</a:t>
            </a:r>
            <a:r>
              <a:rPr lang="en-US" altLang="zh-TW" sz="4800" b="1" dirty="0">
                <a:solidFill>
                  <a:srgbClr val="007F58"/>
                </a:solidFill>
                <a:latin typeface="微软雅黑" panose="020B0503020204020204" pitchFamily="34" charset="-122"/>
              </a:rPr>
              <a:t>)</a:t>
            </a:r>
          </a:p>
        </p:txBody>
      </p:sp>
      <p:grpSp>
        <p:nvGrpSpPr>
          <p:cNvPr id="6147" name="组合 4"/>
          <p:cNvGrpSpPr>
            <a:grpSpLocks noChangeAspect="1"/>
          </p:cNvGrpSpPr>
          <p:nvPr/>
        </p:nvGrpSpPr>
        <p:grpSpPr bwMode="auto">
          <a:xfrm>
            <a:off x="4357688" y="1117600"/>
            <a:ext cx="3155950" cy="2946400"/>
            <a:chOff x="0" y="0"/>
            <a:chExt cx="6822015" cy="6383223"/>
          </a:xfrm>
        </p:grpSpPr>
        <p:pic>
          <p:nvPicPr>
            <p:cNvPr id="6150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" y="0"/>
              <a:ext cx="6818442" cy="638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图片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22015" cy="63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文本框 2"/>
          <p:cNvSpPr txBox="1">
            <a:spLocks noChangeArrowheads="1"/>
          </p:cNvSpPr>
          <p:nvPr/>
        </p:nvSpPr>
        <p:spPr bwMode="auto">
          <a:xfrm>
            <a:off x="5130800" y="1338263"/>
            <a:ext cx="16097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TW" sz="1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1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75854" y="0"/>
            <a:ext cx="948574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3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600" dirty="0" smtClean="0"/>
              <a:t>請同學務必詳閱</a:t>
            </a:r>
            <a:r>
              <a:rPr lang="en-US" altLang="zh-TW" sz="3600" dirty="0" smtClean="0">
                <a:solidFill>
                  <a:srgbClr val="FF0000"/>
                </a:solidFill>
              </a:rPr>
              <a:t>114</a:t>
            </a:r>
            <a:r>
              <a:rPr lang="zh-TW" altLang="en-US" sz="3600" dirty="0" smtClean="0">
                <a:solidFill>
                  <a:srgbClr val="FF0000"/>
                </a:solidFill>
              </a:rPr>
              <a:t>年</a:t>
            </a:r>
            <a:r>
              <a:rPr lang="zh-TW" altLang="en-US" sz="3600" dirty="0" smtClean="0"/>
              <a:t>各管道升學招</a:t>
            </a:r>
            <a:r>
              <a:rPr lang="zh-TW" altLang="en-US" sz="3600" dirty="0"/>
              <a:t>生</a:t>
            </a:r>
            <a:r>
              <a:rPr lang="zh-TW" altLang="en-US" sz="3600" dirty="0" smtClean="0"/>
              <a:t>簡章</a:t>
            </a:r>
            <a:endParaRPr lang="en-US" altLang="zh-TW" sz="3600" dirty="0" smtClean="0"/>
          </a:p>
          <a:p>
            <a:pPr marL="457200" indent="-457200">
              <a:lnSpc>
                <a:spcPct val="3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600" dirty="0" smtClean="0"/>
              <a:t>各升學管道說明會</a:t>
            </a:r>
            <a:r>
              <a:rPr lang="zh-TW" altLang="en-US" sz="3600" dirty="0" smtClean="0">
                <a:solidFill>
                  <a:srgbClr val="FF0000"/>
                </a:solidFill>
              </a:rPr>
              <a:t>務必參加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3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600" dirty="0" smtClean="0"/>
              <a:t>請維持良好的</a:t>
            </a:r>
            <a:r>
              <a:rPr lang="zh-TW" altLang="en-US" sz="3600" u="sng" dirty="0" smtClean="0">
                <a:solidFill>
                  <a:srgbClr val="FF0000"/>
                </a:solidFill>
              </a:rPr>
              <a:t>親子溝通</a:t>
            </a:r>
            <a:r>
              <a:rPr lang="zh-TW" altLang="en-US" sz="3600" dirty="0" smtClean="0"/>
              <a:t>，不可先斬後奏</a:t>
            </a:r>
            <a:endParaRPr lang="en-US" altLang="zh-TW" sz="3600" dirty="0" smtClean="0"/>
          </a:p>
        </p:txBody>
      </p:sp>
      <p:sp>
        <p:nvSpPr>
          <p:cNvPr id="3" name="矩形 2"/>
          <p:cNvSpPr/>
          <p:nvPr/>
        </p:nvSpPr>
        <p:spPr bwMode="auto">
          <a:xfrm>
            <a:off x="7250544" y="5203904"/>
            <a:ext cx="1939637" cy="61883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72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稻壳儿小白白(http://dwz.cn/Wu2UP)"/>
          <p:cNvSpPr>
            <a:spLocks noChangeShapeType="1"/>
          </p:cNvSpPr>
          <p:nvPr/>
        </p:nvSpPr>
        <p:spPr bwMode="auto">
          <a:xfrm flipV="1">
            <a:off x="1533525" y="3571875"/>
            <a:ext cx="9166225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1267" name="稻壳儿小白白(http://dwz.cn/Wu2UP)"/>
          <p:cNvSpPr>
            <a:spLocks noChangeShapeType="1"/>
          </p:cNvSpPr>
          <p:nvPr/>
        </p:nvSpPr>
        <p:spPr bwMode="auto">
          <a:xfrm flipV="1">
            <a:off x="5872163" y="1700213"/>
            <a:ext cx="0" cy="402113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1268" name="稻壳儿小白白(http://dwz.cn/Wu2UP)"/>
          <p:cNvSpPr>
            <a:spLocks noChangeArrowheads="1"/>
          </p:cNvSpPr>
          <p:nvPr/>
        </p:nvSpPr>
        <p:spPr bwMode="auto">
          <a:xfrm>
            <a:off x="1506538" y="2041525"/>
            <a:ext cx="914400" cy="914400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69" name="稻壳儿小白白(http://dwz.cn/Wu2UP)"/>
          <p:cNvSpPr>
            <a:spLocks noChangeArrowheads="1"/>
          </p:cNvSpPr>
          <p:nvPr/>
        </p:nvSpPr>
        <p:spPr bwMode="auto">
          <a:xfrm>
            <a:off x="6270625" y="2001838"/>
            <a:ext cx="914400" cy="914400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0" name="稻壳儿小白白(http://dwz.cn/Wu2UP)"/>
          <p:cNvSpPr>
            <a:spLocks noChangeArrowheads="1"/>
          </p:cNvSpPr>
          <p:nvPr/>
        </p:nvSpPr>
        <p:spPr bwMode="auto">
          <a:xfrm>
            <a:off x="1506538" y="4316413"/>
            <a:ext cx="914400" cy="914400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1" name="稻壳儿小白白(http://dwz.cn/Wu2UP)"/>
          <p:cNvSpPr>
            <a:spLocks noChangeArrowheads="1"/>
          </p:cNvSpPr>
          <p:nvPr/>
        </p:nvSpPr>
        <p:spPr bwMode="auto">
          <a:xfrm>
            <a:off x="6270625" y="4276725"/>
            <a:ext cx="914400" cy="914400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3" name="稻壳儿小白白(http://dwz.cn/Wu2UP)"/>
          <p:cNvSpPr>
            <a:spLocks noEditPoints="1"/>
          </p:cNvSpPr>
          <p:nvPr/>
        </p:nvSpPr>
        <p:spPr bwMode="auto">
          <a:xfrm>
            <a:off x="6545263" y="2286000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7" name="稻壳儿小白白(http://dwz.cn/Wu2UP)"/>
          <p:cNvSpPr txBox="1">
            <a:spLocks noChangeArrowheads="1"/>
          </p:cNvSpPr>
          <p:nvPr/>
        </p:nvSpPr>
        <p:spPr bwMode="auto">
          <a:xfrm>
            <a:off x="2661046" y="2274804"/>
            <a:ext cx="2846786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五專前三年免學費</a:t>
            </a:r>
            <a:endParaRPr lang="en-US" altLang="zh-TW" sz="2800" b="1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與高中職同</a:t>
            </a:r>
            <a:endParaRPr lang="en-US" altLang="zh-TW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79" name="稻壳儿小白白(http://dwz.cn/Wu2UP)"/>
          <p:cNvSpPr txBox="1">
            <a:spLocks noChangeArrowheads="1"/>
          </p:cNvSpPr>
          <p:nvPr/>
        </p:nvSpPr>
        <p:spPr bwMode="auto">
          <a:xfrm>
            <a:off x="7583486" y="2024749"/>
            <a:ext cx="2345271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全國一區</a:t>
            </a:r>
            <a:endParaRPr lang="en-US" altLang="zh-TW" sz="2800" b="1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可填</a:t>
            </a: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30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個志願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5" y="266700"/>
            <a:ext cx="2936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五專優先免試</a:t>
            </a:r>
            <a:r>
              <a:rPr lang="en-US" altLang="zh-TW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(</a:t>
            </a:r>
            <a:r>
              <a:rPr lang="zh-TW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優免</a:t>
            </a:r>
            <a:r>
              <a:rPr lang="en-US" altLang="zh-TW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)</a:t>
            </a: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TW" sz="36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稻壳儿小白白(http://dwz.cn/Wu2UP)"/>
          <p:cNvSpPr>
            <a:spLocks noEditPoints="1"/>
          </p:cNvSpPr>
          <p:nvPr/>
        </p:nvSpPr>
        <p:spPr bwMode="auto">
          <a:xfrm>
            <a:off x="1766414" y="2319592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稻壳儿小白白(http://dwz.cn/Wu2UP)"/>
          <p:cNvSpPr>
            <a:spLocks noEditPoints="1"/>
          </p:cNvSpPr>
          <p:nvPr/>
        </p:nvSpPr>
        <p:spPr bwMode="auto">
          <a:xfrm>
            <a:off x="1751012" y="4602956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稻壳儿小白白(http://dwz.cn/Wu2UP)"/>
          <p:cNvSpPr>
            <a:spLocks noEditPoints="1"/>
          </p:cNvSpPr>
          <p:nvPr/>
        </p:nvSpPr>
        <p:spPr bwMode="auto">
          <a:xfrm>
            <a:off x="6515100" y="4563268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稻壳儿小白白(http://dwz.cn/Wu2UP)"/>
          <p:cNvSpPr txBox="1">
            <a:spLocks noChangeArrowheads="1"/>
          </p:cNvSpPr>
          <p:nvPr/>
        </p:nvSpPr>
        <p:spPr bwMode="auto">
          <a:xfrm>
            <a:off x="2661046" y="4041104"/>
            <a:ext cx="2375896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共</a:t>
            </a: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41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所</a:t>
            </a:r>
            <a:endParaRPr lang="en-US" altLang="zh-TW" sz="2800" b="1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14,416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名額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" name="稻壳儿小白白(http://dwz.cn/Wu2UP)"/>
          <p:cNvSpPr txBox="1">
            <a:spLocks noChangeArrowheads="1"/>
          </p:cNvSpPr>
          <p:nvPr/>
        </p:nvSpPr>
        <p:spPr bwMode="auto">
          <a:xfrm>
            <a:off x="7583486" y="4171050"/>
            <a:ext cx="4108842" cy="146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Wingdings" panose="05000000000000000000" pitchFamily="2" charset="2"/>
              </a:rPr>
              <a:t>採計超額比序</a:t>
            </a:r>
            <a:endParaRPr lang="en-US" altLang="zh-TW" sz="2800" b="1" dirty="0" smtClean="0">
              <a:solidFill>
                <a:srgbClr val="445469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分數算法不同於完免、</a:t>
            </a:r>
            <a:endParaRPr lang="en-US" altLang="zh-TW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大</a:t>
            </a:r>
            <a:r>
              <a:rPr lang="zh-TW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免、五專完免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稻壳儿小白白(http://dwz.cn/Wu2UP)"/>
          <p:cNvSpPr>
            <a:spLocks noChangeArrowheads="1"/>
          </p:cNvSpPr>
          <p:nvPr/>
        </p:nvSpPr>
        <p:spPr bwMode="auto">
          <a:xfrm rot="-848703">
            <a:off x="4135438" y="2357438"/>
            <a:ext cx="1589087" cy="3178175"/>
          </a:xfrm>
          <a:prstGeom prst="moon">
            <a:avLst>
              <a:gd name="adj" fmla="val 15190"/>
            </a:avLst>
          </a:prstGeom>
          <a:solidFill>
            <a:srgbClr val="32BB99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39" name="稻壳儿小白白(http://dwz.cn/Wu2UP)"/>
          <p:cNvSpPr>
            <a:spLocks noChangeArrowheads="1"/>
          </p:cNvSpPr>
          <p:nvPr/>
        </p:nvSpPr>
        <p:spPr bwMode="auto">
          <a:xfrm rot="4551297">
            <a:off x="4948238" y="1322388"/>
            <a:ext cx="1589087" cy="3176587"/>
          </a:xfrm>
          <a:prstGeom prst="moon">
            <a:avLst>
              <a:gd name="adj" fmla="val 15190"/>
            </a:avLst>
          </a:prstGeom>
          <a:solidFill>
            <a:srgbClr val="117A68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0" name="稻壳儿小白白(http://dwz.cn/Wu2UP)"/>
          <p:cNvSpPr>
            <a:spLocks noChangeArrowheads="1"/>
          </p:cNvSpPr>
          <p:nvPr/>
        </p:nvSpPr>
        <p:spPr bwMode="auto">
          <a:xfrm rot="9951297">
            <a:off x="5984875" y="2136775"/>
            <a:ext cx="1589088" cy="3178175"/>
          </a:xfrm>
          <a:prstGeom prst="moon">
            <a:avLst>
              <a:gd name="adj" fmla="val 15190"/>
            </a:avLst>
          </a:prstGeom>
          <a:solidFill>
            <a:srgbClr val="32BB99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1" name="稻壳儿小白白(http://dwz.cn/Wu2UP)"/>
          <p:cNvSpPr>
            <a:spLocks noChangeArrowheads="1"/>
          </p:cNvSpPr>
          <p:nvPr/>
        </p:nvSpPr>
        <p:spPr bwMode="auto">
          <a:xfrm rot="-6248703">
            <a:off x="5184775" y="3160713"/>
            <a:ext cx="1589087" cy="3176588"/>
          </a:xfrm>
          <a:prstGeom prst="moon">
            <a:avLst>
              <a:gd name="adj" fmla="val 15190"/>
            </a:avLst>
          </a:prstGeom>
          <a:solidFill>
            <a:srgbClr val="117A68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2" name="稻壳儿小白白(http://dwz.cn/Wu2UP)"/>
          <p:cNvSpPr>
            <a:spLocks noChangeArrowheads="1"/>
          </p:cNvSpPr>
          <p:nvPr/>
        </p:nvSpPr>
        <p:spPr bwMode="auto">
          <a:xfrm flipH="1">
            <a:off x="4758872" y="3093324"/>
            <a:ext cx="22382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TW" altLang="en-US" sz="4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五專優免</a:t>
            </a:r>
            <a:endParaRPr lang="en-US" altLang="zh-TW" sz="4000" b="1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algn="ctr" eaLnBrk="1" hangingPunct="1"/>
            <a:r>
              <a:rPr lang="zh-TW" altLang="en-US" sz="4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時間表</a:t>
            </a:r>
            <a:endParaRPr lang="zh-CN" altLang="en-US" sz="40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43" name="稻壳儿小白白(http://dwz.cn/Wu2UP)"/>
          <p:cNvSpPr>
            <a:spLocks noChangeShapeType="1"/>
          </p:cNvSpPr>
          <p:nvPr/>
        </p:nvSpPr>
        <p:spPr bwMode="auto">
          <a:xfrm flipH="1">
            <a:off x="3547459" y="5122707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4" name="稻壳儿小白白(http://dwz.cn/Wu2UP)"/>
          <p:cNvSpPr>
            <a:spLocks noChangeShapeType="1"/>
          </p:cNvSpPr>
          <p:nvPr/>
        </p:nvSpPr>
        <p:spPr bwMode="auto">
          <a:xfrm flipH="1" flipV="1">
            <a:off x="6885032" y="5250778"/>
            <a:ext cx="1564941" cy="17757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5" name="稻壳儿小白白(http://dwz.cn/Wu2UP)"/>
          <p:cNvSpPr txBox="1">
            <a:spLocks noChangeArrowheads="1"/>
          </p:cNvSpPr>
          <p:nvPr/>
        </p:nvSpPr>
        <p:spPr bwMode="auto">
          <a:xfrm>
            <a:off x="116853" y="4852241"/>
            <a:ext cx="326571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6/3(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二</a:t>
            </a: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>
                <a:solidFill>
                  <a:srgbClr val="445469"/>
                </a:solidFill>
                <a:sym typeface="Arial" panose="020B0604020202020204" pitchFamily="34" charset="0"/>
              </a:rPr>
              <a:t> 成績公布</a:t>
            </a:r>
            <a:r>
              <a:rPr lang="en-US" altLang="zh-TW" sz="2800" b="1" dirty="0">
                <a:solidFill>
                  <a:srgbClr val="445469"/>
                </a:solidFill>
                <a:sym typeface="Arial" panose="020B0604020202020204" pitchFamily="34" charset="0"/>
              </a:rPr>
              <a:t>(</a:t>
            </a:r>
            <a:r>
              <a:rPr lang="zh-TW" altLang="en-US" sz="2800" b="1" dirty="0">
                <a:solidFill>
                  <a:srgbClr val="445469"/>
                </a:solidFill>
                <a:sym typeface="Arial" panose="020B0604020202020204" pitchFamily="34" charset="0"/>
              </a:rPr>
              <a:t>不含會考成績與志願序</a:t>
            </a:r>
            <a:r>
              <a:rPr lang="en-US" altLang="zh-TW" sz="2800" b="1" dirty="0">
                <a:solidFill>
                  <a:srgbClr val="445469"/>
                </a:solidFill>
                <a:sym typeface="Arial" panose="020B0604020202020204" pitchFamily="34" charset="0"/>
              </a:rPr>
              <a:t>)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49" name="稻壳儿小白白(http://dwz.cn/Wu2UP)"/>
          <p:cNvSpPr txBox="1">
            <a:spLocks noChangeArrowheads="1"/>
          </p:cNvSpPr>
          <p:nvPr/>
        </p:nvSpPr>
        <p:spPr bwMode="auto">
          <a:xfrm>
            <a:off x="3771191" y="5783277"/>
            <a:ext cx="3950424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TW" sz="2800" b="1" dirty="0" smtClean="0">
                <a:sym typeface="Arial" panose="020B0604020202020204" pitchFamily="34" charset="0"/>
              </a:rPr>
              <a:t>5/27(</a:t>
            </a:r>
            <a:r>
              <a:rPr lang="zh-TW" altLang="en-US" sz="2800" b="1" dirty="0" smtClean="0">
                <a:sym typeface="Arial" panose="020B0604020202020204" pitchFamily="34" charset="0"/>
              </a:rPr>
              <a:t>二</a:t>
            </a:r>
            <a:r>
              <a:rPr lang="en-US" altLang="zh-TW" sz="2800" b="1" dirty="0" smtClean="0">
                <a:sym typeface="Arial" panose="020B0604020202020204" pitchFamily="34" charset="0"/>
              </a:rPr>
              <a:t>)</a:t>
            </a:r>
            <a:r>
              <a:rPr lang="en-US" altLang="zh-TW" sz="2800" b="1" dirty="0" smtClean="0">
                <a:sym typeface="Arial" panose="020B0604020202020204" pitchFamily="34" charset="0"/>
              </a:rPr>
              <a:t>12:00</a:t>
            </a:r>
            <a:r>
              <a:rPr lang="zh-TW" altLang="en-US" sz="2800" b="1" dirty="0" smtClean="0">
                <a:sym typeface="Arial" panose="020B0604020202020204" pitchFamily="34" charset="0"/>
              </a:rPr>
              <a:t>開始</a:t>
            </a:r>
            <a:endParaRPr lang="en-US" altLang="zh-TW" sz="2800" b="1" dirty="0" smtClean="0">
              <a:sym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zh-TW" altLang="en-US" sz="2800" b="1" dirty="0" smtClean="0">
                <a:sym typeface="Arial" panose="020B0604020202020204" pitchFamily="34" charset="0"/>
              </a:rPr>
              <a:t>確認</a:t>
            </a:r>
            <a:r>
              <a:rPr lang="zh-TW" altLang="en-US" sz="2800" b="1" dirty="0">
                <a:sym typeface="Arial" panose="020B0604020202020204" pitchFamily="34" charset="0"/>
              </a:rPr>
              <a:t>是否完成報名</a:t>
            </a:r>
            <a:endParaRPr lang="en-US" altLang="zh-CN" sz="2800" b="1" dirty="0">
              <a:sym typeface="Arial" panose="020B0604020202020204" pitchFamily="34" charset="0"/>
            </a:endParaRPr>
          </a:p>
        </p:txBody>
      </p:sp>
      <p:sp>
        <p:nvSpPr>
          <p:cNvPr id="39951" name="稻壳儿小白白(http://dwz.cn/Wu2UP)"/>
          <p:cNvSpPr txBox="1">
            <a:spLocks noChangeArrowheads="1"/>
          </p:cNvSpPr>
          <p:nvPr/>
        </p:nvSpPr>
        <p:spPr bwMode="auto">
          <a:xfrm>
            <a:off x="8500919" y="2315184"/>
            <a:ext cx="322565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4/30(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五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)12:00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超額比序積分校內採計截止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39954" name="稻壳儿小白白(http://dwz.cn/Wu2UP)"/>
          <p:cNvSpPr>
            <a:spLocks noChangeShapeType="1"/>
          </p:cNvSpPr>
          <p:nvPr/>
        </p:nvSpPr>
        <p:spPr bwMode="auto">
          <a:xfrm flipH="1">
            <a:off x="7369777" y="2943741"/>
            <a:ext cx="1033463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9955" name="图片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稻壳儿小白白(http://dwz.cn/Wu2UP)"/>
          <p:cNvSpPr txBox="1">
            <a:spLocks noChangeArrowheads="1"/>
          </p:cNvSpPr>
          <p:nvPr/>
        </p:nvSpPr>
        <p:spPr bwMode="auto">
          <a:xfrm>
            <a:off x="8609288" y="3634407"/>
            <a:ext cx="3225654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5/16(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五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校內報名截止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30" name="稻壳儿小白白(http://dwz.cn/Wu2UP)"/>
          <p:cNvSpPr>
            <a:spLocks noChangeShapeType="1"/>
          </p:cNvSpPr>
          <p:nvPr/>
        </p:nvSpPr>
        <p:spPr bwMode="auto">
          <a:xfrm flipH="1">
            <a:off x="7421478" y="4055963"/>
            <a:ext cx="1033463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稻壳儿小白白(http://dwz.cn/Wu2UP)"/>
          <p:cNvSpPr>
            <a:spLocks noChangeShapeType="1"/>
          </p:cNvSpPr>
          <p:nvPr/>
        </p:nvSpPr>
        <p:spPr bwMode="auto">
          <a:xfrm flipH="1" flipV="1">
            <a:off x="5956133" y="5552459"/>
            <a:ext cx="46370" cy="258283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稻壳儿小白白(http://dwz.cn/Wu2UP)"/>
          <p:cNvSpPr txBox="1">
            <a:spLocks noChangeArrowheads="1"/>
          </p:cNvSpPr>
          <p:nvPr/>
        </p:nvSpPr>
        <p:spPr bwMode="auto">
          <a:xfrm>
            <a:off x="7886509" y="5094504"/>
            <a:ext cx="3575818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ym typeface="Arial" panose="020B0604020202020204" pitchFamily="34" charset="0"/>
              </a:rPr>
              <a:t>5/28(</a:t>
            </a:r>
            <a:r>
              <a:rPr lang="zh-TW" altLang="en-US" sz="2800" b="1" dirty="0" smtClean="0">
                <a:sym typeface="Arial" panose="020B0604020202020204" pitchFamily="34" charset="0"/>
              </a:rPr>
              <a:t>三</a:t>
            </a:r>
            <a:r>
              <a:rPr lang="en-US" altLang="zh-TW" sz="2800" b="1" dirty="0" smtClean="0">
                <a:sym typeface="Arial" panose="020B0604020202020204" pitchFamily="34" charset="0"/>
              </a:rPr>
              <a:t>)-6/4(</a:t>
            </a:r>
            <a:r>
              <a:rPr lang="zh-TW" altLang="en-US" sz="2800" b="1" dirty="0" smtClean="0">
                <a:sym typeface="Arial" panose="020B0604020202020204" pitchFamily="34" charset="0"/>
              </a:rPr>
              <a:t>三</a:t>
            </a:r>
            <a:r>
              <a:rPr lang="en-US" altLang="zh-TW" sz="2800" b="1" dirty="0" smtClean="0">
                <a:sym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ym typeface="Arial" panose="020B0604020202020204" pitchFamily="34" charset="0"/>
              </a:rPr>
              <a:t>志願選填系統操作練習</a:t>
            </a:r>
            <a:endParaRPr lang="en-US" altLang="zh-CN" sz="2800" b="1" dirty="0">
              <a:sym typeface="Arial" panose="020B0604020202020204" pitchFamily="34" charset="0"/>
            </a:endParaRPr>
          </a:p>
        </p:txBody>
      </p:sp>
      <p:sp>
        <p:nvSpPr>
          <p:cNvPr id="33" name="稻壳儿小白白(http://dwz.cn/Wu2UP)"/>
          <p:cNvSpPr>
            <a:spLocks noChangeShapeType="1"/>
          </p:cNvSpPr>
          <p:nvPr/>
        </p:nvSpPr>
        <p:spPr bwMode="auto">
          <a:xfrm flipH="1">
            <a:off x="3376924" y="4167186"/>
            <a:ext cx="931885" cy="11506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503100" y="3788198"/>
            <a:ext cx="277596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6/5(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四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)-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6/9(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一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正式志願</a:t>
            </a:r>
            <a:r>
              <a:rPr lang="zh-TW" altLang="en-US" sz="2800" b="1" dirty="0">
                <a:solidFill>
                  <a:srgbClr val="FF0000"/>
                </a:solidFill>
                <a:sym typeface="Arial" panose="020B0604020202020204" pitchFamily="34" charset="0"/>
              </a:rPr>
              <a:t>選填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35" name="稻壳儿小白白(http://dwz.cn/Wu2UP)"/>
          <p:cNvSpPr>
            <a:spLocks noChangeShapeType="1"/>
          </p:cNvSpPr>
          <p:nvPr/>
        </p:nvSpPr>
        <p:spPr bwMode="auto">
          <a:xfrm flipV="1">
            <a:off x="5895011" y="1592655"/>
            <a:ext cx="1757" cy="490325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4506695" y="993726"/>
            <a:ext cx="43876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6/17(</a:t>
            </a:r>
            <a:r>
              <a:rPr lang="zh-TW" altLang="en-US" sz="2800" b="1" dirty="0">
                <a:solidFill>
                  <a:srgbClr val="445469"/>
                </a:solidFill>
                <a:sym typeface="Arial" panose="020B0604020202020204" pitchFamily="34" charset="0"/>
              </a:rPr>
              <a:t>二</a:t>
            </a: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)</a:t>
            </a: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12:00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報到</a:t>
            </a:r>
            <a:r>
              <a:rPr lang="zh-TW" altLang="en-US" sz="2800" b="1" dirty="0">
                <a:solidFill>
                  <a:srgbClr val="445469"/>
                </a:solidFill>
                <a:sym typeface="Arial" panose="020B0604020202020204" pitchFamily="34" charset="0"/>
              </a:rPr>
              <a:t>與放棄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6" name="文本框 42"/>
          <p:cNvSpPr txBox="1">
            <a:spLocks noChangeArrowheads="1"/>
          </p:cNvSpPr>
          <p:nvPr/>
        </p:nvSpPr>
        <p:spPr bwMode="auto">
          <a:xfrm>
            <a:off x="987425" y="266700"/>
            <a:ext cx="2936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五專優先免試</a:t>
            </a:r>
            <a:r>
              <a:rPr lang="en-US" altLang="zh-TW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(</a:t>
            </a:r>
            <a:r>
              <a:rPr lang="zh-TW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優免</a:t>
            </a:r>
            <a:r>
              <a:rPr lang="en-US" altLang="zh-TW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)</a:t>
            </a:r>
          </a:p>
        </p:txBody>
      </p:sp>
      <p:sp>
        <p:nvSpPr>
          <p:cNvPr id="37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TW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8" name="稻壳儿小白白(http://dwz.cn/Wu2UP)"/>
          <p:cNvSpPr>
            <a:spLocks noChangeShapeType="1"/>
          </p:cNvSpPr>
          <p:nvPr/>
        </p:nvSpPr>
        <p:spPr bwMode="auto">
          <a:xfrm flipH="1">
            <a:off x="3259472" y="3031239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327091" y="2344450"/>
            <a:ext cx="283790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6/6(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五</a:t>
            </a: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成績</a:t>
            </a:r>
            <a:r>
              <a:rPr lang="zh-TW" altLang="en-US" sz="2800" b="1" dirty="0">
                <a:solidFill>
                  <a:srgbClr val="445469"/>
                </a:solidFill>
                <a:sym typeface="Arial" panose="020B0604020202020204" pitchFamily="34" charset="0"/>
              </a:rPr>
              <a:t>公布</a:t>
            </a:r>
            <a:r>
              <a:rPr lang="en-US" altLang="zh-TW" sz="2800" b="1" dirty="0">
                <a:solidFill>
                  <a:srgbClr val="445469"/>
                </a:solidFill>
                <a:sym typeface="Arial" panose="020B0604020202020204" pitchFamily="34" charset="0"/>
              </a:rPr>
              <a:t>(</a:t>
            </a:r>
            <a:r>
              <a:rPr lang="zh-TW" altLang="en-US" sz="2800" b="1" dirty="0">
                <a:solidFill>
                  <a:srgbClr val="445469"/>
                </a:solidFill>
                <a:sym typeface="Arial" panose="020B0604020202020204" pitchFamily="34" charset="0"/>
              </a:rPr>
              <a:t>含會考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成績</a:t>
            </a: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)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1102549" y="1555576"/>
            <a:ext cx="32256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6/13(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五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放榜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41" name="稻壳儿小白白(http://dwz.cn/Wu2UP)"/>
          <p:cNvSpPr>
            <a:spLocks noChangeShapeType="1"/>
          </p:cNvSpPr>
          <p:nvPr/>
        </p:nvSpPr>
        <p:spPr bwMode="auto">
          <a:xfrm flipH="1" flipV="1">
            <a:off x="3259471" y="1983973"/>
            <a:ext cx="1247224" cy="662422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六角星形 1"/>
          <p:cNvSpPr/>
          <p:nvPr/>
        </p:nvSpPr>
        <p:spPr bwMode="auto">
          <a:xfrm>
            <a:off x="3244362" y="1127736"/>
            <a:ext cx="1560146" cy="1406332"/>
          </a:xfrm>
          <a:prstGeom prst="star6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微软雅黑" pitchFamily="34" charset="-122"/>
              </a:rPr>
              <a:t>6/16</a:t>
            </a:r>
            <a:endParaRPr kumimoji="0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微软雅黑" pitchFamily="34" charset="-122"/>
              </a:rPr>
              <a:t>完全免試報到日</a:t>
            </a:r>
          </a:p>
        </p:txBody>
      </p:sp>
    </p:spTree>
    <p:extLst>
      <p:ext uri="{BB962C8B-B14F-4D97-AF65-F5344CB8AC3E}">
        <p14:creationId xmlns:p14="http://schemas.microsoft.com/office/powerpoint/2010/main" val="35402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/>
      <p:bldP spid="39949" grpId="0"/>
      <p:bldP spid="39951" grpId="0"/>
      <p:bldP spid="29" grpId="0"/>
      <p:bldP spid="32" grpId="0"/>
      <p:bldP spid="34" grpId="0"/>
      <p:bldP spid="36" grpId="0"/>
      <p:bldP spid="39" grpId="0" build="allAtOnce"/>
      <p:bldP spid="40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3"/>
          <p:cNvSpPr txBox="1">
            <a:spLocks noChangeArrowheads="1"/>
          </p:cNvSpPr>
          <p:nvPr/>
        </p:nvSpPr>
        <p:spPr bwMode="auto">
          <a:xfrm>
            <a:off x="2967038" y="4416425"/>
            <a:ext cx="6064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TW" altLang="en-US" sz="4800" b="1" dirty="0">
                <a:solidFill>
                  <a:srgbClr val="007F58"/>
                </a:solidFill>
                <a:latin typeface="微软雅黑" panose="020B0503020204020204" pitchFamily="34" charset="-122"/>
              </a:rPr>
              <a:t>五專聯合免試</a:t>
            </a:r>
            <a:r>
              <a:rPr lang="en-US" altLang="zh-TW" sz="4800" b="1" dirty="0">
                <a:solidFill>
                  <a:srgbClr val="007F58"/>
                </a:solidFill>
                <a:latin typeface="微软雅黑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007F58"/>
                </a:solidFill>
                <a:latin typeface="微软雅黑" panose="020B0503020204020204" pitchFamily="34" charset="-122"/>
              </a:rPr>
              <a:t>聯免</a:t>
            </a:r>
            <a:r>
              <a:rPr lang="en-US" altLang="zh-TW" sz="4800" b="1" dirty="0">
                <a:solidFill>
                  <a:srgbClr val="007F58"/>
                </a:solidFill>
                <a:latin typeface="微软雅黑" panose="020B0503020204020204" pitchFamily="34" charset="-122"/>
              </a:rPr>
              <a:t>)</a:t>
            </a:r>
          </a:p>
        </p:txBody>
      </p:sp>
      <p:grpSp>
        <p:nvGrpSpPr>
          <p:cNvPr id="6147" name="组合 4"/>
          <p:cNvGrpSpPr>
            <a:grpSpLocks noChangeAspect="1"/>
          </p:cNvGrpSpPr>
          <p:nvPr/>
        </p:nvGrpSpPr>
        <p:grpSpPr bwMode="auto">
          <a:xfrm>
            <a:off x="4357688" y="1117600"/>
            <a:ext cx="3155950" cy="2946400"/>
            <a:chOff x="0" y="0"/>
            <a:chExt cx="6822015" cy="6383223"/>
          </a:xfrm>
        </p:grpSpPr>
        <p:pic>
          <p:nvPicPr>
            <p:cNvPr id="6150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" y="0"/>
              <a:ext cx="6818442" cy="638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图片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22015" cy="63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文本框 2"/>
          <p:cNvSpPr txBox="1">
            <a:spLocks noChangeArrowheads="1"/>
          </p:cNvSpPr>
          <p:nvPr/>
        </p:nvSpPr>
        <p:spPr bwMode="auto">
          <a:xfrm>
            <a:off x="5130800" y="1338263"/>
            <a:ext cx="16097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TW" sz="16600" dirty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zh-CN" altLang="en-US" sz="1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稻壳儿小白白(http://dwz.cn/Wu2UP)"/>
          <p:cNvSpPr>
            <a:spLocks noChangeShapeType="1"/>
          </p:cNvSpPr>
          <p:nvPr/>
        </p:nvSpPr>
        <p:spPr bwMode="auto">
          <a:xfrm flipV="1">
            <a:off x="1533525" y="3571875"/>
            <a:ext cx="9166225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1267" name="稻壳儿小白白(http://dwz.cn/Wu2UP)"/>
          <p:cNvSpPr>
            <a:spLocks noChangeShapeType="1"/>
          </p:cNvSpPr>
          <p:nvPr/>
        </p:nvSpPr>
        <p:spPr bwMode="auto">
          <a:xfrm flipV="1">
            <a:off x="5872163" y="1700213"/>
            <a:ext cx="0" cy="402113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1268" name="稻壳儿小白白(http://dwz.cn/Wu2UP)"/>
          <p:cNvSpPr>
            <a:spLocks noChangeArrowheads="1"/>
          </p:cNvSpPr>
          <p:nvPr/>
        </p:nvSpPr>
        <p:spPr bwMode="auto">
          <a:xfrm>
            <a:off x="1506538" y="2041525"/>
            <a:ext cx="914400" cy="914400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69" name="稻壳儿小白白(http://dwz.cn/Wu2UP)"/>
          <p:cNvSpPr>
            <a:spLocks noChangeArrowheads="1"/>
          </p:cNvSpPr>
          <p:nvPr/>
        </p:nvSpPr>
        <p:spPr bwMode="auto">
          <a:xfrm>
            <a:off x="6270625" y="2001838"/>
            <a:ext cx="914400" cy="914400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0" name="稻壳儿小白白(http://dwz.cn/Wu2UP)"/>
          <p:cNvSpPr>
            <a:spLocks noChangeArrowheads="1"/>
          </p:cNvSpPr>
          <p:nvPr/>
        </p:nvSpPr>
        <p:spPr bwMode="auto">
          <a:xfrm>
            <a:off x="1506538" y="4316413"/>
            <a:ext cx="914400" cy="914400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1" name="稻壳儿小白白(http://dwz.cn/Wu2UP)"/>
          <p:cNvSpPr>
            <a:spLocks noChangeArrowheads="1"/>
          </p:cNvSpPr>
          <p:nvPr/>
        </p:nvSpPr>
        <p:spPr bwMode="auto">
          <a:xfrm>
            <a:off x="6270625" y="4276725"/>
            <a:ext cx="914400" cy="914400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3" name="稻壳儿小白白(http://dwz.cn/Wu2UP)"/>
          <p:cNvSpPr>
            <a:spLocks noEditPoints="1"/>
          </p:cNvSpPr>
          <p:nvPr/>
        </p:nvSpPr>
        <p:spPr bwMode="auto">
          <a:xfrm>
            <a:off x="6545263" y="2286000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9" name="稻壳儿小白白(http://dwz.cn/Wu2UP)"/>
          <p:cNvSpPr txBox="1">
            <a:spLocks noChangeArrowheads="1"/>
          </p:cNvSpPr>
          <p:nvPr/>
        </p:nvSpPr>
        <p:spPr bwMode="auto">
          <a:xfrm>
            <a:off x="2696037" y="2007973"/>
            <a:ext cx="2345271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全國分三區</a:t>
            </a: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北中南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5" y="266700"/>
            <a:ext cx="2936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五專聯合免試</a:t>
            </a:r>
            <a:r>
              <a:rPr lang="en-US" altLang="zh-TW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(</a:t>
            </a:r>
            <a:r>
              <a:rPr lang="zh-TW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聯免</a:t>
            </a:r>
            <a:r>
              <a:rPr lang="en-US" altLang="zh-TW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)</a:t>
            </a: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TW" sz="3600" dirty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稻壳儿小白白(http://dwz.cn/Wu2UP)"/>
          <p:cNvSpPr>
            <a:spLocks noEditPoints="1"/>
          </p:cNvSpPr>
          <p:nvPr/>
        </p:nvSpPr>
        <p:spPr bwMode="auto">
          <a:xfrm>
            <a:off x="1766414" y="2319592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稻壳儿小白白(http://dwz.cn/Wu2UP)"/>
          <p:cNvSpPr>
            <a:spLocks noEditPoints="1"/>
          </p:cNvSpPr>
          <p:nvPr/>
        </p:nvSpPr>
        <p:spPr bwMode="auto">
          <a:xfrm>
            <a:off x="1751012" y="4602956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稻壳儿小白白(http://dwz.cn/Wu2UP)"/>
          <p:cNvSpPr>
            <a:spLocks noEditPoints="1"/>
          </p:cNvSpPr>
          <p:nvPr/>
        </p:nvSpPr>
        <p:spPr bwMode="auto">
          <a:xfrm>
            <a:off x="6515100" y="4563268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稻壳儿小白白(http://dwz.cn/Wu2UP)"/>
          <p:cNvSpPr txBox="1">
            <a:spLocks noChangeArrowheads="1"/>
          </p:cNvSpPr>
          <p:nvPr/>
        </p:nvSpPr>
        <p:spPr bwMode="auto">
          <a:xfrm>
            <a:off x="7583486" y="1968286"/>
            <a:ext cx="2375896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同時報到</a:t>
            </a:r>
            <a:endParaRPr lang="en-US" altLang="zh-TW" sz="2800" b="1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只能擇</a:t>
            </a:r>
            <a:r>
              <a:rPr lang="zh-TW" altLang="en-US" sz="2800" b="1" dirty="0">
                <a:solidFill>
                  <a:srgbClr val="445469"/>
                </a:solidFill>
                <a:sym typeface="Arial" panose="020B0604020202020204" pitchFamily="34" charset="0"/>
              </a:rPr>
              <a:t>一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" name="稻壳儿小白白(http://dwz.cn/Wu2UP)"/>
          <p:cNvSpPr txBox="1">
            <a:spLocks noChangeArrowheads="1"/>
          </p:cNvSpPr>
          <p:nvPr/>
        </p:nvSpPr>
        <p:spPr bwMode="auto">
          <a:xfrm>
            <a:off x="7558680" y="4563268"/>
            <a:ext cx="41088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Wingdings" panose="05000000000000000000" pitchFamily="2" charset="2"/>
              </a:rPr>
              <a:t>時間最晚</a:t>
            </a:r>
            <a:endParaRPr lang="en-US" altLang="zh-TW" sz="2800" b="1" dirty="0" smtClean="0">
              <a:solidFill>
                <a:srgbClr val="445469"/>
              </a:solidFill>
              <a:sym typeface="Wingdings" panose="05000000000000000000" pitchFamily="2" charset="2"/>
            </a:endParaRPr>
          </a:p>
        </p:txBody>
      </p:sp>
      <p:sp>
        <p:nvSpPr>
          <p:cNvPr id="19" name="稻壳儿小白白(http://dwz.cn/Wu2UP)"/>
          <p:cNvSpPr txBox="1">
            <a:spLocks noChangeArrowheads="1"/>
          </p:cNvSpPr>
          <p:nvPr/>
        </p:nvSpPr>
        <p:spPr bwMode="auto">
          <a:xfrm>
            <a:off x="2618983" y="4518480"/>
            <a:ext cx="41088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>
                <a:solidFill>
                  <a:srgbClr val="445469"/>
                </a:solidFill>
                <a:sym typeface="Wingdings" panose="05000000000000000000" pitchFamily="2" charset="2"/>
              </a:rPr>
              <a:t>皆有採</a:t>
            </a:r>
            <a:r>
              <a:rPr lang="zh-TW" altLang="en-US" sz="2800" b="1" dirty="0" smtClean="0">
                <a:solidFill>
                  <a:srgbClr val="445469"/>
                </a:solidFill>
                <a:sym typeface="Wingdings" panose="05000000000000000000" pitchFamily="2" charset="2"/>
              </a:rPr>
              <a:t>計會考</a:t>
            </a:r>
            <a:r>
              <a:rPr lang="zh-TW" altLang="en-US" sz="2800" b="1" dirty="0">
                <a:solidFill>
                  <a:srgbClr val="445469"/>
                </a:solidFill>
                <a:sym typeface="Wingdings" panose="05000000000000000000" pitchFamily="2" charset="2"/>
              </a:rPr>
              <a:t>成績</a:t>
            </a:r>
            <a:endParaRPr lang="en-US" altLang="zh-TW" sz="2800" b="1" dirty="0" smtClean="0">
              <a:solidFill>
                <a:srgbClr val="445469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286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稻壳儿小白白(http://dwz.cn/Wu2UP)"/>
          <p:cNvSpPr>
            <a:spLocks noChangeArrowheads="1"/>
          </p:cNvSpPr>
          <p:nvPr/>
        </p:nvSpPr>
        <p:spPr bwMode="auto">
          <a:xfrm rot="-848703">
            <a:off x="4135438" y="2357438"/>
            <a:ext cx="1589087" cy="3178175"/>
          </a:xfrm>
          <a:prstGeom prst="moon">
            <a:avLst>
              <a:gd name="adj" fmla="val 15190"/>
            </a:avLst>
          </a:prstGeom>
          <a:solidFill>
            <a:srgbClr val="32BB99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39" name="稻壳儿小白白(http://dwz.cn/Wu2UP)"/>
          <p:cNvSpPr>
            <a:spLocks noChangeArrowheads="1"/>
          </p:cNvSpPr>
          <p:nvPr/>
        </p:nvSpPr>
        <p:spPr bwMode="auto">
          <a:xfrm rot="4551297">
            <a:off x="4948238" y="1322388"/>
            <a:ext cx="1589087" cy="3176587"/>
          </a:xfrm>
          <a:prstGeom prst="moon">
            <a:avLst>
              <a:gd name="adj" fmla="val 15190"/>
            </a:avLst>
          </a:prstGeom>
          <a:solidFill>
            <a:srgbClr val="117A68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0" name="稻壳儿小白白(http://dwz.cn/Wu2UP)"/>
          <p:cNvSpPr>
            <a:spLocks noChangeArrowheads="1"/>
          </p:cNvSpPr>
          <p:nvPr/>
        </p:nvSpPr>
        <p:spPr bwMode="auto">
          <a:xfrm rot="9951297">
            <a:off x="5984875" y="2136775"/>
            <a:ext cx="1589088" cy="3178175"/>
          </a:xfrm>
          <a:prstGeom prst="moon">
            <a:avLst>
              <a:gd name="adj" fmla="val 15190"/>
            </a:avLst>
          </a:prstGeom>
          <a:solidFill>
            <a:srgbClr val="32BB99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1" name="稻壳儿小白白(http://dwz.cn/Wu2UP)"/>
          <p:cNvSpPr>
            <a:spLocks noChangeArrowheads="1"/>
          </p:cNvSpPr>
          <p:nvPr/>
        </p:nvSpPr>
        <p:spPr bwMode="auto">
          <a:xfrm rot="-6248703">
            <a:off x="5184775" y="3160713"/>
            <a:ext cx="1589087" cy="3176588"/>
          </a:xfrm>
          <a:prstGeom prst="moon">
            <a:avLst>
              <a:gd name="adj" fmla="val 15190"/>
            </a:avLst>
          </a:prstGeom>
          <a:solidFill>
            <a:srgbClr val="117A68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2" name="稻壳儿小白白(http://dwz.cn/Wu2UP)"/>
          <p:cNvSpPr>
            <a:spLocks noChangeArrowheads="1"/>
          </p:cNvSpPr>
          <p:nvPr/>
        </p:nvSpPr>
        <p:spPr bwMode="auto">
          <a:xfrm flipH="1">
            <a:off x="4758872" y="3093324"/>
            <a:ext cx="22382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TW" altLang="en-US" sz="4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五專聯免</a:t>
            </a:r>
            <a:endParaRPr lang="en-US" altLang="zh-TW" sz="4000" b="1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algn="ctr" eaLnBrk="1" hangingPunct="1"/>
            <a:r>
              <a:rPr lang="zh-TW" altLang="en-US" sz="4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時間表</a:t>
            </a:r>
            <a:endParaRPr lang="zh-CN" altLang="en-US" sz="40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49" name="稻壳儿小白白(http://dwz.cn/Wu2UP)"/>
          <p:cNvSpPr txBox="1">
            <a:spLocks noChangeArrowheads="1"/>
          </p:cNvSpPr>
          <p:nvPr/>
        </p:nvSpPr>
        <p:spPr bwMode="auto">
          <a:xfrm>
            <a:off x="5489176" y="5767687"/>
            <a:ext cx="3950424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TW" sz="2800" b="1" dirty="0" smtClean="0">
                <a:sym typeface="Arial" panose="020B0604020202020204" pitchFamily="34" charset="0"/>
              </a:rPr>
              <a:t>6/26(</a:t>
            </a:r>
            <a:r>
              <a:rPr lang="zh-TW" altLang="en-US" sz="2800" b="1" dirty="0" smtClean="0">
                <a:sym typeface="Arial" panose="020B0604020202020204" pitchFamily="34" charset="0"/>
              </a:rPr>
              <a:t>四</a:t>
            </a:r>
            <a:r>
              <a:rPr lang="en-US" altLang="zh-TW" sz="2800" b="1" dirty="0" smtClean="0">
                <a:sym typeface="Arial" panose="020B0604020202020204" pitchFamily="34" charset="0"/>
              </a:rPr>
              <a:t>)</a:t>
            </a:r>
            <a:r>
              <a:rPr lang="en-US" altLang="zh-TW" sz="2800" b="1" dirty="0" smtClean="0">
                <a:sym typeface="Arial" panose="020B0604020202020204" pitchFamily="34" charset="0"/>
              </a:rPr>
              <a:t>10:00</a:t>
            </a:r>
            <a:r>
              <a:rPr lang="zh-TW" altLang="en-US" sz="2800" b="1" dirty="0" smtClean="0">
                <a:sym typeface="Arial" panose="020B0604020202020204" pitchFamily="34" charset="0"/>
              </a:rPr>
              <a:t>開始</a:t>
            </a:r>
            <a:endParaRPr lang="en-US" altLang="zh-TW" sz="2800" b="1" dirty="0" smtClean="0">
              <a:sym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zh-TW" altLang="en-US" sz="2800" b="1" dirty="0" smtClean="0">
                <a:sym typeface="Arial" panose="020B0604020202020204" pitchFamily="34" charset="0"/>
              </a:rPr>
              <a:t>確認</a:t>
            </a:r>
            <a:r>
              <a:rPr lang="zh-TW" altLang="en-US" sz="2800" b="1" dirty="0">
                <a:sym typeface="Arial" panose="020B0604020202020204" pitchFamily="34" charset="0"/>
              </a:rPr>
              <a:t>是否完成報名</a:t>
            </a:r>
            <a:endParaRPr lang="en-US" altLang="zh-CN" sz="2800" b="1" dirty="0">
              <a:sym typeface="Arial" panose="020B0604020202020204" pitchFamily="34" charset="0"/>
            </a:endParaRPr>
          </a:p>
        </p:txBody>
      </p:sp>
      <p:sp>
        <p:nvSpPr>
          <p:cNvPr id="39951" name="稻壳儿小白白(http://dwz.cn/Wu2UP)"/>
          <p:cNvSpPr txBox="1">
            <a:spLocks noChangeArrowheads="1"/>
          </p:cNvSpPr>
          <p:nvPr/>
        </p:nvSpPr>
        <p:spPr bwMode="auto">
          <a:xfrm>
            <a:off x="8454941" y="1983973"/>
            <a:ext cx="322565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4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/30(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三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中午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12:00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超額比序積分校內採計截止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39954" name="稻壳儿小白白(http://dwz.cn/Wu2UP)"/>
          <p:cNvSpPr>
            <a:spLocks noChangeShapeType="1"/>
          </p:cNvSpPr>
          <p:nvPr/>
        </p:nvSpPr>
        <p:spPr bwMode="auto">
          <a:xfrm flipH="1">
            <a:off x="7263113" y="2528105"/>
            <a:ext cx="1033463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9955" name="图片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稻壳儿小白白(http://dwz.cn/Wu2UP)"/>
          <p:cNvSpPr txBox="1">
            <a:spLocks noChangeArrowheads="1"/>
          </p:cNvSpPr>
          <p:nvPr/>
        </p:nvSpPr>
        <p:spPr bwMode="auto">
          <a:xfrm>
            <a:off x="8609288" y="3634407"/>
            <a:ext cx="3225654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6/17(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一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校內報名截止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30" name="稻壳儿小白白(http://dwz.cn/Wu2UP)"/>
          <p:cNvSpPr>
            <a:spLocks noChangeShapeType="1"/>
          </p:cNvSpPr>
          <p:nvPr/>
        </p:nvSpPr>
        <p:spPr bwMode="auto">
          <a:xfrm flipH="1">
            <a:off x="7421478" y="4055963"/>
            <a:ext cx="1033463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稻壳儿小白白(http://dwz.cn/Wu2UP)"/>
          <p:cNvSpPr>
            <a:spLocks noChangeShapeType="1"/>
          </p:cNvSpPr>
          <p:nvPr/>
        </p:nvSpPr>
        <p:spPr bwMode="auto">
          <a:xfrm flipH="1" flipV="1">
            <a:off x="5956133" y="5552459"/>
            <a:ext cx="46370" cy="258283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稻壳儿小白白(http://dwz.cn/Wu2UP)"/>
          <p:cNvSpPr>
            <a:spLocks noChangeShapeType="1"/>
          </p:cNvSpPr>
          <p:nvPr/>
        </p:nvSpPr>
        <p:spPr bwMode="auto">
          <a:xfrm flipH="1">
            <a:off x="3872692" y="5235275"/>
            <a:ext cx="931885" cy="11506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821439" y="5063296"/>
            <a:ext cx="295026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7/4(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五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寄發成績單暨現場登記分發單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35" name="稻壳儿小白白(http://dwz.cn/Wu2UP)"/>
          <p:cNvSpPr>
            <a:spLocks noChangeShapeType="1"/>
          </p:cNvSpPr>
          <p:nvPr/>
        </p:nvSpPr>
        <p:spPr bwMode="auto">
          <a:xfrm flipV="1">
            <a:off x="5895011" y="1592655"/>
            <a:ext cx="1757" cy="490325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4488510" y="911756"/>
            <a:ext cx="31775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7/14(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一</a:t>
            </a: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放棄錄取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6" name="文本框 42"/>
          <p:cNvSpPr txBox="1">
            <a:spLocks noChangeArrowheads="1"/>
          </p:cNvSpPr>
          <p:nvPr/>
        </p:nvSpPr>
        <p:spPr bwMode="auto">
          <a:xfrm>
            <a:off x="987425" y="266700"/>
            <a:ext cx="2936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TW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五專聯合免試</a:t>
            </a:r>
            <a:r>
              <a:rPr lang="en-US" altLang="zh-TW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(</a:t>
            </a:r>
            <a:r>
              <a:rPr lang="zh-TW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聯免</a:t>
            </a:r>
            <a:r>
              <a:rPr lang="en-US" altLang="zh-TW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)</a:t>
            </a:r>
          </a:p>
        </p:txBody>
      </p:sp>
      <p:sp>
        <p:nvSpPr>
          <p:cNvPr id="37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TW" sz="3600" dirty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8" name="稻壳儿小白白(http://dwz.cn/Wu2UP)"/>
          <p:cNvSpPr>
            <a:spLocks noChangeShapeType="1"/>
          </p:cNvSpPr>
          <p:nvPr/>
        </p:nvSpPr>
        <p:spPr bwMode="auto">
          <a:xfrm flipH="1">
            <a:off x="3399631" y="3755043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256037" y="3199398"/>
            <a:ext cx="31897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7/7(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一</a:t>
            </a: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)17:00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前未到通知單，向各招生學校查詢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606141" y="1749631"/>
            <a:ext cx="322565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7/9(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三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現場登記分發報到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41" name="稻壳儿小白白(http://dwz.cn/Wu2UP)"/>
          <p:cNvSpPr>
            <a:spLocks noChangeShapeType="1"/>
          </p:cNvSpPr>
          <p:nvPr/>
        </p:nvSpPr>
        <p:spPr bwMode="auto">
          <a:xfrm flipH="1" flipV="1">
            <a:off x="3259471" y="1983973"/>
            <a:ext cx="1247224" cy="662422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六角星形 1"/>
          <p:cNvSpPr/>
          <p:nvPr/>
        </p:nvSpPr>
        <p:spPr bwMode="auto">
          <a:xfrm>
            <a:off x="3805805" y="1140931"/>
            <a:ext cx="1560146" cy="1406332"/>
          </a:xfrm>
          <a:prstGeom prst="star6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微软雅黑" pitchFamily="34" charset="-122"/>
              </a:rPr>
              <a:t>7/8</a:t>
            </a:r>
            <a:r>
              <a:rPr kumimoji="0" lang="zh-TW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微软雅黑" pitchFamily="34" charset="-122"/>
              </a:rPr>
              <a:t>高中</a:t>
            </a:r>
            <a:r>
              <a:rPr kumimoji="0" lang="zh-TW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微软雅黑" pitchFamily="34" charset="-122"/>
              </a:rPr>
              <a:t>職</a:t>
            </a:r>
            <a:endParaRPr kumimoji="0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微软雅黑" pitchFamily="34" charset="-122"/>
              </a:rPr>
              <a:t>免試放榜</a:t>
            </a:r>
          </a:p>
        </p:txBody>
      </p:sp>
    </p:spTree>
    <p:extLst>
      <p:ext uri="{BB962C8B-B14F-4D97-AF65-F5344CB8AC3E}">
        <p14:creationId xmlns:p14="http://schemas.microsoft.com/office/powerpoint/2010/main" val="319913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uiExpand="1" build="allAtOnce"/>
      <p:bldP spid="39951" grpId="0"/>
      <p:bldP spid="29" grpId="0"/>
      <p:bldP spid="34" grpId="0"/>
      <p:bldP spid="36" grpId="0"/>
      <p:bldP spid="39" grpId="0" build="allAtOnce"/>
      <p:bldP spid="40" grpId="0"/>
      <p:bldP spid="2" grpId="0" uiExpan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6325229" y="590499"/>
            <a:ext cx="4281488" cy="666750"/>
            <a:chOff x="6819900" y="1235075"/>
            <a:chExt cx="4281488" cy="666750"/>
          </a:xfrm>
        </p:grpSpPr>
        <p:pic>
          <p:nvPicPr>
            <p:cNvPr id="5122" name="图片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2" t="9293" r="6709" b="5219"/>
            <a:stretch>
              <a:fillRect/>
            </a:stretch>
          </p:blipFill>
          <p:spPr bwMode="auto">
            <a:xfrm>
              <a:off x="6819900" y="1235075"/>
              <a:ext cx="725488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" name="文本框 20"/>
            <p:cNvSpPr txBox="1">
              <a:spLocks noChangeArrowheads="1"/>
            </p:cNvSpPr>
            <p:nvPr/>
          </p:nvSpPr>
          <p:spPr bwMode="auto">
            <a:xfrm>
              <a:off x="7672388" y="1338263"/>
              <a:ext cx="34290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TW" altLang="en-US" sz="2400" b="1" dirty="0" smtClean="0">
                  <a:solidFill>
                    <a:srgbClr val="007F58"/>
                  </a:solidFill>
                  <a:latin typeface="微软雅黑" panose="020B0503020204020204" pitchFamily="34" charset="-122"/>
                </a:rPr>
                <a:t>超額比序、會考成績</a:t>
              </a:r>
              <a:endParaRPr lang="zh-CN" altLang="en-US" sz="2400" b="1" dirty="0">
                <a:solidFill>
                  <a:srgbClr val="007F5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124" name="文本框 21"/>
            <p:cNvSpPr txBox="1">
              <a:spLocks noChangeArrowheads="1"/>
            </p:cNvSpPr>
            <p:nvPr/>
          </p:nvSpPr>
          <p:spPr bwMode="auto">
            <a:xfrm>
              <a:off x="6819900" y="1247775"/>
              <a:ext cx="596900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6325229" y="1501724"/>
            <a:ext cx="4281488" cy="666750"/>
            <a:chOff x="6819900" y="2146300"/>
            <a:chExt cx="4281488" cy="666750"/>
          </a:xfrm>
        </p:grpSpPr>
        <p:pic>
          <p:nvPicPr>
            <p:cNvPr id="5125" name="图片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2" t="9293" r="6709" b="5219"/>
            <a:stretch>
              <a:fillRect/>
            </a:stretch>
          </p:blipFill>
          <p:spPr bwMode="auto">
            <a:xfrm>
              <a:off x="6819900" y="2146300"/>
              <a:ext cx="725488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文本框 25"/>
            <p:cNvSpPr txBox="1">
              <a:spLocks noChangeArrowheads="1"/>
            </p:cNvSpPr>
            <p:nvPr/>
          </p:nvSpPr>
          <p:spPr bwMode="auto">
            <a:xfrm>
              <a:off x="7672388" y="2313950"/>
              <a:ext cx="3429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TW" altLang="en-US" sz="2400" b="1" dirty="0" smtClean="0">
                  <a:solidFill>
                    <a:srgbClr val="007F58"/>
                  </a:solidFill>
                  <a:latin typeface="微软雅黑" panose="020B0503020204020204" pitchFamily="34" charset="-122"/>
                </a:rPr>
                <a:t>注意變更學區時間</a:t>
              </a:r>
              <a:endParaRPr lang="zh-CN" altLang="en-US" sz="2400" b="1" dirty="0">
                <a:solidFill>
                  <a:srgbClr val="007F5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127" name="文本框 26"/>
            <p:cNvSpPr txBox="1">
              <a:spLocks noChangeArrowheads="1"/>
            </p:cNvSpPr>
            <p:nvPr/>
          </p:nvSpPr>
          <p:spPr bwMode="auto">
            <a:xfrm>
              <a:off x="6819900" y="2159000"/>
              <a:ext cx="596900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298172" y="2398658"/>
            <a:ext cx="4281488" cy="666750"/>
            <a:chOff x="6819900" y="3033713"/>
            <a:chExt cx="4281488" cy="666750"/>
          </a:xfrm>
        </p:grpSpPr>
        <p:pic>
          <p:nvPicPr>
            <p:cNvPr id="5128" name="图片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2" t="9293" r="6709" b="5219"/>
            <a:stretch>
              <a:fillRect/>
            </a:stretch>
          </p:blipFill>
          <p:spPr bwMode="auto">
            <a:xfrm>
              <a:off x="6819900" y="3033713"/>
              <a:ext cx="725488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文本框 28"/>
            <p:cNvSpPr txBox="1">
              <a:spLocks noChangeArrowheads="1"/>
            </p:cNvSpPr>
            <p:nvPr/>
          </p:nvSpPr>
          <p:spPr bwMode="auto">
            <a:xfrm>
              <a:off x="7672388" y="3240088"/>
              <a:ext cx="34290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TW" altLang="en-US" sz="2400" b="1" dirty="0" smtClean="0">
                  <a:solidFill>
                    <a:srgbClr val="007F58"/>
                  </a:solidFill>
                  <a:latin typeface="微软雅黑" panose="020B0503020204020204" pitchFamily="34" charset="-122"/>
                </a:rPr>
                <a:t>注意資料備齊</a:t>
              </a:r>
              <a:endParaRPr lang="zh-CN" altLang="en-US" sz="2400" b="1" dirty="0">
                <a:solidFill>
                  <a:srgbClr val="007F5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130" name="文本框 29"/>
            <p:cNvSpPr txBox="1">
              <a:spLocks noChangeArrowheads="1"/>
            </p:cNvSpPr>
            <p:nvPr/>
          </p:nvSpPr>
          <p:spPr bwMode="auto">
            <a:xfrm>
              <a:off x="6819900" y="3046413"/>
              <a:ext cx="596900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6304734" y="3299010"/>
            <a:ext cx="4281488" cy="932597"/>
            <a:chOff x="6819900" y="3946525"/>
            <a:chExt cx="4281488" cy="932597"/>
          </a:xfrm>
        </p:grpSpPr>
        <p:pic>
          <p:nvPicPr>
            <p:cNvPr id="5131" name="图片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2" t="9293" r="6709" b="5219"/>
            <a:stretch>
              <a:fillRect/>
            </a:stretch>
          </p:blipFill>
          <p:spPr bwMode="auto">
            <a:xfrm>
              <a:off x="6819900" y="3946525"/>
              <a:ext cx="725488" cy="66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文本框 31"/>
            <p:cNvSpPr txBox="1">
              <a:spLocks noChangeArrowheads="1"/>
            </p:cNvSpPr>
            <p:nvPr/>
          </p:nvSpPr>
          <p:spPr bwMode="auto">
            <a:xfrm>
              <a:off x="7672388" y="4048125"/>
              <a:ext cx="3429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TW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</a:rPr>
                <a:t>時間不等人，</a:t>
              </a:r>
              <a:endParaRPr lang="en-US" altLang="zh-TW" sz="2400" b="1" dirty="0" smtClean="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  <a:p>
              <a:pPr eaLnBrk="1" hangingPunct="1"/>
              <a:r>
                <a:rPr lang="zh-TW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</a:rPr>
                <a:t>註冊組也不會等你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133" name="文本框 33"/>
            <p:cNvSpPr txBox="1">
              <a:spLocks noChangeArrowheads="1"/>
            </p:cNvSpPr>
            <p:nvPr/>
          </p:nvSpPr>
          <p:spPr bwMode="auto">
            <a:xfrm>
              <a:off x="6819900" y="3959225"/>
              <a:ext cx="5969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5137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4423">
            <a:off x="10807" y="1322888"/>
            <a:ext cx="6547159" cy="388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文本框 32"/>
          <p:cNvSpPr txBox="1">
            <a:spLocks noChangeArrowheads="1"/>
          </p:cNvSpPr>
          <p:nvPr/>
        </p:nvSpPr>
        <p:spPr bwMode="auto">
          <a:xfrm>
            <a:off x="1250950" y="2717800"/>
            <a:ext cx="444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TW" altLang="en-US" sz="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整理重點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六角星形 15"/>
          <p:cNvSpPr/>
          <p:nvPr/>
        </p:nvSpPr>
        <p:spPr bwMode="auto">
          <a:xfrm rot="21043976">
            <a:off x="10185747" y="149073"/>
            <a:ext cx="1553058" cy="1295635"/>
          </a:xfrm>
          <a:prstGeom prst="star6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微软雅黑" pitchFamily="34" charset="-122"/>
              </a:rPr>
              <a:t>重要</a:t>
            </a:r>
          </a:p>
        </p:txBody>
      </p:sp>
      <p:sp>
        <p:nvSpPr>
          <p:cNvPr id="17" name="六角星形 16"/>
          <p:cNvSpPr/>
          <p:nvPr/>
        </p:nvSpPr>
        <p:spPr bwMode="auto">
          <a:xfrm rot="21043976">
            <a:off x="10635186" y="4343353"/>
            <a:ext cx="1609319" cy="1295635"/>
          </a:xfrm>
          <a:prstGeom prst="star6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微软雅黑" pitchFamily="34" charset="-122"/>
              </a:rPr>
              <a:t>重要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6349334" y="4305859"/>
            <a:ext cx="725488" cy="665163"/>
            <a:chOff x="6844005" y="4905465"/>
            <a:chExt cx="725488" cy="665163"/>
          </a:xfrm>
        </p:grpSpPr>
        <p:pic>
          <p:nvPicPr>
            <p:cNvPr id="18" name="图片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2" t="9293" r="6709" b="5219"/>
            <a:stretch>
              <a:fillRect/>
            </a:stretch>
          </p:blipFill>
          <p:spPr bwMode="auto">
            <a:xfrm>
              <a:off x="6844005" y="4905465"/>
              <a:ext cx="725488" cy="66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33"/>
            <p:cNvSpPr txBox="1">
              <a:spLocks noChangeArrowheads="1"/>
            </p:cNvSpPr>
            <p:nvPr/>
          </p:nvSpPr>
          <p:spPr bwMode="auto">
            <a:xfrm>
              <a:off x="6844005" y="4918165"/>
              <a:ext cx="5969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TW" sz="3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5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6349334" y="5254095"/>
            <a:ext cx="5637760" cy="932597"/>
            <a:chOff x="6844005" y="5763761"/>
            <a:chExt cx="4281488" cy="932597"/>
          </a:xfrm>
        </p:grpSpPr>
        <p:pic>
          <p:nvPicPr>
            <p:cNvPr id="21" name="图片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2" t="9293" r="6709" b="5219"/>
            <a:stretch>
              <a:fillRect/>
            </a:stretch>
          </p:blipFill>
          <p:spPr bwMode="auto">
            <a:xfrm>
              <a:off x="6844005" y="5763761"/>
              <a:ext cx="725488" cy="66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31"/>
            <p:cNvSpPr txBox="1">
              <a:spLocks noChangeArrowheads="1"/>
            </p:cNvSpPr>
            <p:nvPr/>
          </p:nvSpPr>
          <p:spPr bwMode="auto">
            <a:xfrm>
              <a:off x="7473104" y="5865361"/>
              <a:ext cx="365238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TW" altLang="en-US" sz="2400" b="1" dirty="0" smtClean="0">
                  <a:solidFill>
                    <a:srgbClr val="FF9900"/>
                  </a:solidFill>
                  <a:latin typeface="微软雅黑" panose="020B0503020204020204" pitchFamily="34" charset="-122"/>
                </a:rPr>
                <a:t>高中職免試</a:t>
              </a:r>
              <a:r>
                <a:rPr lang="en-US" altLang="zh-TW" sz="2400" b="1" dirty="0" smtClean="0">
                  <a:solidFill>
                    <a:srgbClr val="FF9900"/>
                  </a:solidFill>
                  <a:latin typeface="微软雅黑" panose="020B0503020204020204" pitchFamily="34" charset="-122"/>
                </a:rPr>
                <a:t>4/11(</a:t>
              </a:r>
              <a:r>
                <a:rPr lang="zh-TW" altLang="en-US" sz="2400" b="1" dirty="0" smtClean="0">
                  <a:solidFill>
                    <a:srgbClr val="FF9900"/>
                  </a:solidFill>
                  <a:latin typeface="微软雅黑" panose="020B0503020204020204" pitchFamily="34" charset="-122"/>
                </a:rPr>
                <a:t>五</a:t>
              </a:r>
              <a:r>
                <a:rPr lang="en-US" altLang="zh-TW" sz="2400" b="1" dirty="0" smtClean="0">
                  <a:solidFill>
                    <a:srgbClr val="FF9900"/>
                  </a:solidFill>
                  <a:latin typeface="微软雅黑" panose="020B0503020204020204" pitchFamily="34" charset="-122"/>
                </a:rPr>
                <a:t>)</a:t>
              </a:r>
              <a:r>
                <a:rPr lang="zh-TW" altLang="en-US" sz="2400" b="1" dirty="0" smtClean="0">
                  <a:solidFill>
                    <a:srgbClr val="007F58"/>
                  </a:solidFill>
                  <a:latin typeface="微软雅黑" panose="020B0503020204020204" pitchFamily="34" charset="-122"/>
                </a:rPr>
                <a:t>、</a:t>
              </a:r>
              <a:r>
                <a:rPr lang="zh-TW" altLang="en-US" sz="2400" b="1" dirty="0" smtClean="0">
                  <a:solidFill>
                    <a:srgbClr val="CC66FF"/>
                  </a:solidFill>
                  <a:latin typeface="微软雅黑" panose="020B0503020204020204" pitchFamily="34" charset="-122"/>
                </a:rPr>
                <a:t>五專</a:t>
              </a:r>
              <a:r>
                <a:rPr lang="en-US" altLang="zh-TW" sz="2400" b="1" dirty="0" smtClean="0">
                  <a:solidFill>
                    <a:srgbClr val="CC66FF"/>
                  </a:solidFill>
                  <a:latin typeface="微软雅黑" panose="020B0503020204020204" pitchFamily="34" charset="-122"/>
                </a:rPr>
                <a:t>4/30(</a:t>
              </a:r>
              <a:r>
                <a:rPr lang="zh-TW" altLang="en-US" sz="2400" b="1" dirty="0" smtClean="0">
                  <a:solidFill>
                    <a:srgbClr val="CC66FF"/>
                  </a:solidFill>
                  <a:latin typeface="微软雅黑" panose="020B0503020204020204" pitchFamily="34" charset="-122"/>
                </a:rPr>
                <a:t>三</a:t>
              </a:r>
              <a:r>
                <a:rPr lang="en-US" altLang="zh-TW" sz="2400" b="1" dirty="0" smtClean="0">
                  <a:solidFill>
                    <a:srgbClr val="CC66FF"/>
                  </a:solidFill>
                  <a:latin typeface="微软雅黑" panose="020B0503020204020204" pitchFamily="34" charset="-122"/>
                </a:rPr>
                <a:t>)</a:t>
              </a:r>
              <a:r>
                <a:rPr lang="zh-TW" altLang="en-US" sz="2400" b="1" dirty="0" smtClean="0">
                  <a:solidFill>
                    <a:srgbClr val="007F58"/>
                  </a:solidFill>
                  <a:latin typeface="微软雅黑" panose="020B0503020204020204" pitchFamily="34" charset="-122"/>
                </a:rPr>
                <a:t>超額比序積分統計截止</a:t>
              </a:r>
              <a:endParaRPr lang="en-US" altLang="zh-TW" sz="2400" b="1" dirty="0">
                <a:solidFill>
                  <a:srgbClr val="007F5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文本框 33"/>
            <p:cNvSpPr txBox="1">
              <a:spLocks noChangeArrowheads="1"/>
            </p:cNvSpPr>
            <p:nvPr/>
          </p:nvSpPr>
          <p:spPr bwMode="auto">
            <a:xfrm>
              <a:off x="6844005" y="5776461"/>
              <a:ext cx="5969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TW" sz="3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6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0" name="六角星形 29"/>
          <p:cNvSpPr/>
          <p:nvPr/>
        </p:nvSpPr>
        <p:spPr bwMode="auto">
          <a:xfrm rot="21043976">
            <a:off x="9676593" y="2803633"/>
            <a:ext cx="1553058" cy="1295635"/>
          </a:xfrm>
          <a:prstGeom prst="star6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微软雅黑" pitchFamily="34" charset="-122"/>
              </a:rPr>
              <a:t>重要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7149540" y="4336146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TW" sz="2400" b="1" dirty="0" smtClean="0">
                <a:solidFill>
                  <a:srgbClr val="007F58"/>
                </a:solidFill>
                <a:latin typeface="微软雅黑" panose="020B0503020204020204" pitchFamily="34" charset="-122"/>
              </a:rPr>
              <a:t>114</a:t>
            </a:r>
            <a:r>
              <a:rPr lang="zh-TW" altLang="en-US" sz="2400" b="1" dirty="0" smtClean="0">
                <a:solidFill>
                  <a:srgbClr val="007F58"/>
                </a:solidFill>
                <a:latin typeface="微软雅黑" panose="020B0503020204020204" pitchFamily="34" charset="-122"/>
              </a:rPr>
              <a:t>年的入學簡章務必與家長一起詳閱</a:t>
            </a:r>
            <a:endParaRPr lang="zh-CN" altLang="en-US" sz="2400" b="1" dirty="0">
              <a:solidFill>
                <a:srgbClr val="007F58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52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稻壳儿小白白(http://dwz.cn/Wu2UP)"/>
          <p:cNvSpPr>
            <a:spLocks noChangeArrowheads="1"/>
          </p:cNvSpPr>
          <p:nvPr/>
        </p:nvSpPr>
        <p:spPr bwMode="auto">
          <a:xfrm>
            <a:off x="7788852" y="1140472"/>
            <a:ext cx="548683" cy="573495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2007" name="稻壳儿小白白(http://dwz.cn/Wu2UP)"/>
          <p:cNvSpPr>
            <a:spLocks noChangeArrowheads="1"/>
          </p:cNvSpPr>
          <p:nvPr/>
        </p:nvSpPr>
        <p:spPr bwMode="auto">
          <a:xfrm>
            <a:off x="7303641" y="3911734"/>
            <a:ext cx="643731" cy="704070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9" name="稻壳儿小白白(http://dwz.cn/Wu2UP)"/>
          <p:cNvSpPr>
            <a:spLocks noChangeArrowheads="1"/>
          </p:cNvSpPr>
          <p:nvPr/>
        </p:nvSpPr>
        <p:spPr bwMode="auto">
          <a:xfrm>
            <a:off x="7797800" y="362540"/>
            <a:ext cx="553349" cy="552199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986" name="稻壳儿小白白(http://dwz.cn/Wu2UP)"/>
          <p:cNvSpPr>
            <a:spLocks noEditPoints="1"/>
          </p:cNvSpPr>
          <p:nvPr/>
        </p:nvSpPr>
        <p:spPr bwMode="auto">
          <a:xfrm rot="20257757">
            <a:off x="2738412" y="1987238"/>
            <a:ext cx="1627187" cy="3757613"/>
          </a:xfrm>
          <a:custGeom>
            <a:avLst/>
            <a:gdLst>
              <a:gd name="T0" fmla="*/ 0 w 168"/>
              <a:gd name="T1" fmla="*/ 2147483646 h 392"/>
              <a:gd name="T2" fmla="*/ 2147483646 w 168"/>
              <a:gd name="T3" fmla="*/ 2147483646 h 392"/>
              <a:gd name="T4" fmla="*/ 2147483646 w 168"/>
              <a:gd name="T5" fmla="*/ 2147483646 h 392"/>
              <a:gd name="T6" fmla="*/ 2147483646 w 168"/>
              <a:gd name="T7" fmla="*/ 2147483646 h 392"/>
              <a:gd name="T8" fmla="*/ 2147483646 w 168"/>
              <a:gd name="T9" fmla="*/ 2147483646 h 392"/>
              <a:gd name="T10" fmla="*/ 2147483646 w 168"/>
              <a:gd name="T11" fmla="*/ 2147483646 h 392"/>
              <a:gd name="T12" fmla="*/ 2147483646 w 168"/>
              <a:gd name="T13" fmla="*/ 2147483646 h 392"/>
              <a:gd name="T14" fmla="*/ 2147483646 w 168"/>
              <a:gd name="T15" fmla="*/ 2147483646 h 392"/>
              <a:gd name="T16" fmla="*/ 2147483646 w 168"/>
              <a:gd name="T17" fmla="*/ 2147483646 h 392"/>
              <a:gd name="T18" fmla="*/ 2147483646 w 168"/>
              <a:gd name="T19" fmla="*/ 2147483646 h 392"/>
              <a:gd name="T20" fmla="*/ 2147483646 w 168"/>
              <a:gd name="T21" fmla="*/ 2147483646 h 392"/>
              <a:gd name="T22" fmla="*/ 2147483646 w 168"/>
              <a:gd name="T23" fmla="*/ 2147483646 h 392"/>
              <a:gd name="T24" fmla="*/ 2147483646 w 168"/>
              <a:gd name="T25" fmla="*/ 2147483646 h 392"/>
              <a:gd name="T26" fmla="*/ 2147483646 w 168"/>
              <a:gd name="T27" fmla="*/ 2147483646 h 392"/>
              <a:gd name="T28" fmla="*/ 2147483646 w 168"/>
              <a:gd name="T29" fmla="*/ 2147483646 h 392"/>
              <a:gd name="T30" fmla="*/ 2147483646 w 168"/>
              <a:gd name="T31" fmla="*/ 2147483646 h 392"/>
              <a:gd name="T32" fmla="*/ 2147483646 w 168"/>
              <a:gd name="T33" fmla="*/ 2147483646 h 392"/>
              <a:gd name="T34" fmla="*/ 2147483646 w 168"/>
              <a:gd name="T35" fmla="*/ 2147483646 h 392"/>
              <a:gd name="T36" fmla="*/ 2147483646 w 168"/>
              <a:gd name="T37" fmla="*/ 2147483646 h 392"/>
              <a:gd name="T38" fmla="*/ 2147483646 w 168"/>
              <a:gd name="T39" fmla="*/ 2147483646 h 392"/>
              <a:gd name="T40" fmla="*/ 2147483646 w 168"/>
              <a:gd name="T41" fmla="*/ 2147483646 h 392"/>
              <a:gd name="T42" fmla="*/ 2147483646 w 168"/>
              <a:gd name="T43" fmla="*/ 2147483646 h 392"/>
              <a:gd name="T44" fmla="*/ 2147483646 w 168"/>
              <a:gd name="T45" fmla="*/ 2147483646 h 392"/>
              <a:gd name="T46" fmla="*/ 2147483646 w 168"/>
              <a:gd name="T47" fmla="*/ 2147483646 h 392"/>
              <a:gd name="T48" fmla="*/ 2147483646 w 168"/>
              <a:gd name="T49" fmla="*/ 2147483646 h 392"/>
              <a:gd name="T50" fmla="*/ 2147483646 w 168"/>
              <a:gd name="T51" fmla="*/ 2147483646 h 392"/>
              <a:gd name="T52" fmla="*/ 2147483646 w 168"/>
              <a:gd name="T53" fmla="*/ 2147483646 h 392"/>
              <a:gd name="T54" fmla="*/ 2147483646 w 168"/>
              <a:gd name="T55" fmla="*/ 2147483646 h 392"/>
              <a:gd name="T56" fmla="*/ 2147483646 w 168"/>
              <a:gd name="T57" fmla="*/ 2147483646 h 392"/>
              <a:gd name="T58" fmla="*/ 2147483646 w 168"/>
              <a:gd name="T59" fmla="*/ 0 h 392"/>
              <a:gd name="T60" fmla="*/ 2147483646 w 168"/>
              <a:gd name="T61" fmla="*/ 2147483646 h 392"/>
              <a:gd name="T62" fmla="*/ 0 w 168"/>
              <a:gd name="T63" fmla="*/ 2147483646 h 392"/>
              <a:gd name="T64" fmla="*/ 2147483646 w 168"/>
              <a:gd name="T65" fmla="*/ 2147483646 h 392"/>
              <a:gd name="T66" fmla="*/ 2147483646 w 168"/>
              <a:gd name="T67" fmla="*/ 2147483646 h 392"/>
              <a:gd name="T68" fmla="*/ 2147483646 w 168"/>
              <a:gd name="T69" fmla="*/ 2147483646 h 392"/>
              <a:gd name="T70" fmla="*/ 2147483646 w 168"/>
              <a:gd name="T71" fmla="*/ 2147483646 h 392"/>
              <a:gd name="T72" fmla="*/ 2147483646 w 168"/>
              <a:gd name="T73" fmla="*/ 2147483646 h 392"/>
              <a:gd name="T74" fmla="*/ 2147483646 w 168"/>
              <a:gd name="T75" fmla="*/ 2147483646 h 392"/>
              <a:gd name="T76" fmla="*/ 2147483646 w 168"/>
              <a:gd name="T77" fmla="*/ 2147483646 h 392"/>
              <a:gd name="T78" fmla="*/ 2147483646 w 168"/>
              <a:gd name="T79" fmla="*/ 2147483646 h 392"/>
              <a:gd name="T80" fmla="*/ 2147483646 w 168"/>
              <a:gd name="T81" fmla="*/ 2147483646 h 392"/>
              <a:gd name="T82" fmla="*/ 2147483646 w 168"/>
              <a:gd name="T83" fmla="*/ 2147483646 h 392"/>
              <a:gd name="T84" fmla="*/ 2147483646 w 168"/>
              <a:gd name="T85" fmla="*/ 2147483646 h 392"/>
              <a:gd name="T86" fmla="*/ 2147483646 w 168"/>
              <a:gd name="T87" fmla="*/ 2147483646 h 392"/>
              <a:gd name="T88" fmla="*/ 2147483646 w 168"/>
              <a:gd name="T89" fmla="*/ 2147483646 h 39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68" h="392">
                <a:moveTo>
                  <a:pt x="0" y="84"/>
                </a:moveTo>
                <a:cubicBezTo>
                  <a:pt x="0" y="112"/>
                  <a:pt x="23" y="134"/>
                  <a:pt x="50" y="134"/>
                </a:cubicBezTo>
                <a:cubicBezTo>
                  <a:pt x="54" y="134"/>
                  <a:pt x="57" y="134"/>
                  <a:pt x="61" y="133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278"/>
                  <a:pt x="73" y="278"/>
                  <a:pt x="73" y="278"/>
                </a:cubicBezTo>
                <a:cubicBezTo>
                  <a:pt x="61" y="284"/>
                  <a:pt x="61" y="284"/>
                  <a:pt x="61" y="284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61" y="385"/>
                  <a:pt x="67" y="392"/>
                  <a:pt x="75" y="392"/>
                </a:cubicBezTo>
                <a:cubicBezTo>
                  <a:pt x="93" y="392"/>
                  <a:pt x="93" y="392"/>
                  <a:pt x="93" y="392"/>
                </a:cubicBezTo>
                <a:cubicBezTo>
                  <a:pt x="101" y="392"/>
                  <a:pt x="107" y="385"/>
                  <a:pt x="107" y="377"/>
                </a:cubicBezTo>
                <a:cubicBezTo>
                  <a:pt x="107" y="357"/>
                  <a:pt x="107" y="357"/>
                  <a:pt x="107" y="357"/>
                </a:cubicBezTo>
                <a:cubicBezTo>
                  <a:pt x="143" y="357"/>
                  <a:pt x="143" y="357"/>
                  <a:pt x="143" y="357"/>
                </a:cubicBezTo>
                <a:cubicBezTo>
                  <a:pt x="150" y="357"/>
                  <a:pt x="157" y="350"/>
                  <a:pt x="157" y="343"/>
                </a:cubicBezTo>
                <a:cubicBezTo>
                  <a:pt x="157" y="335"/>
                  <a:pt x="150" y="329"/>
                  <a:pt x="143" y="329"/>
                </a:cubicBezTo>
                <a:cubicBezTo>
                  <a:pt x="107" y="329"/>
                  <a:pt x="107" y="329"/>
                  <a:pt x="107" y="329"/>
                </a:cubicBezTo>
                <a:cubicBezTo>
                  <a:pt x="107" y="321"/>
                  <a:pt x="107" y="321"/>
                  <a:pt x="107" y="321"/>
                </a:cubicBezTo>
                <a:cubicBezTo>
                  <a:pt x="143" y="321"/>
                  <a:pt x="143" y="321"/>
                  <a:pt x="143" y="321"/>
                </a:cubicBezTo>
                <a:cubicBezTo>
                  <a:pt x="150" y="321"/>
                  <a:pt x="157" y="314"/>
                  <a:pt x="157" y="307"/>
                </a:cubicBezTo>
                <a:cubicBezTo>
                  <a:pt x="157" y="299"/>
                  <a:pt x="150" y="293"/>
                  <a:pt x="143" y="293"/>
                </a:cubicBezTo>
                <a:cubicBezTo>
                  <a:pt x="107" y="293"/>
                  <a:pt x="107" y="293"/>
                  <a:pt x="107" y="29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10" y="134"/>
                  <a:pt x="114" y="134"/>
                  <a:pt x="117" y="134"/>
                </a:cubicBezTo>
                <a:cubicBezTo>
                  <a:pt x="145" y="134"/>
                  <a:pt x="168" y="112"/>
                  <a:pt x="168" y="84"/>
                </a:cubicBezTo>
                <a:cubicBezTo>
                  <a:pt x="168" y="61"/>
                  <a:pt x="153" y="42"/>
                  <a:pt x="132" y="36"/>
                </a:cubicBezTo>
                <a:cubicBezTo>
                  <a:pt x="126" y="15"/>
                  <a:pt x="107" y="0"/>
                  <a:pt x="84" y="0"/>
                </a:cubicBezTo>
                <a:cubicBezTo>
                  <a:pt x="61" y="0"/>
                  <a:pt x="42" y="15"/>
                  <a:pt x="36" y="36"/>
                </a:cubicBezTo>
                <a:cubicBezTo>
                  <a:pt x="15" y="42"/>
                  <a:pt x="0" y="61"/>
                  <a:pt x="0" y="84"/>
                </a:cubicBezTo>
                <a:close/>
                <a:moveTo>
                  <a:pt x="84" y="31"/>
                </a:moveTo>
                <a:cubicBezTo>
                  <a:pt x="97" y="31"/>
                  <a:pt x="107" y="41"/>
                  <a:pt x="107" y="54"/>
                </a:cubicBezTo>
                <a:cubicBezTo>
                  <a:pt x="107" y="57"/>
                  <a:pt x="106" y="59"/>
                  <a:pt x="106" y="62"/>
                </a:cubicBezTo>
                <a:cubicBezTo>
                  <a:pt x="119" y="62"/>
                  <a:pt x="129" y="73"/>
                  <a:pt x="129" y="87"/>
                </a:cubicBezTo>
                <a:cubicBezTo>
                  <a:pt x="129" y="100"/>
                  <a:pt x="118" y="111"/>
                  <a:pt x="105" y="111"/>
                </a:cubicBezTo>
                <a:cubicBezTo>
                  <a:pt x="96" y="111"/>
                  <a:pt x="88" y="107"/>
                  <a:pt x="84" y="100"/>
                </a:cubicBezTo>
                <a:cubicBezTo>
                  <a:pt x="79" y="107"/>
                  <a:pt x="72" y="111"/>
                  <a:pt x="63" y="111"/>
                </a:cubicBezTo>
                <a:cubicBezTo>
                  <a:pt x="49" y="111"/>
                  <a:pt x="38" y="100"/>
                  <a:pt x="38" y="87"/>
                </a:cubicBezTo>
                <a:cubicBezTo>
                  <a:pt x="38" y="73"/>
                  <a:pt x="49" y="62"/>
                  <a:pt x="62" y="62"/>
                </a:cubicBezTo>
                <a:cubicBezTo>
                  <a:pt x="61" y="59"/>
                  <a:pt x="61" y="57"/>
                  <a:pt x="61" y="54"/>
                </a:cubicBezTo>
                <a:cubicBezTo>
                  <a:pt x="61" y="41"/>
                  <a:pt x="71" y="31"/>
                  <a:pt x="84" y="31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</a:path>
            </a:pathLst>
          </a:custGeom>
          <a:solidFill>
            <a:srgbClr val="32BB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89" name="稻壳儿小白白(http://dwz.cn/Wu2UP)"/>
          <p:cNvSpPr>
            <a:spLocks noChangeArrowheads="1"/>
          </p:cNvSpPr>
          <p:nvPr/>
        </p:nvSpPr>
        <p:spPr bwMode="auto">
          <a:xfrm rot="-3831552">
            <a:off x="3553618" y="3269457"/>
            <a:ext cx="258763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993" name="稻壳儿小白白(http://dwz.cn/Wu2UP)"/>
          <p:cNvSpPr>
            <a:spLocks noChangeArrowheads="1"/>
          </p:cNvSpPr>
          <p:nvPr/>
        </p:nvSpPr>
        <p:spPr bwMode="auto">
          <a:xfrm rot="-5259122">
            <a:off x="4367914" y="2502910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995" name="稻壳儿小白白(http://dwz.cn/Wu2UP)"/>
          <p:cNvSpPr>
            <a:spLocks noChangeArrowheads="1"/>
          </p:cNvSpPr>
          <p:nvPr/>
        </p:nvSpPr>
        <p:spPr bwMode="auto">
          <a:xfrm>
            <a:off x="4417309" y="2726863"/>
            <a:ext cx="2786063" cy="998537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996" name="稻壳儿小白白(http://dwz.cn/Wu2UP)"/>
          <p:cNvSpPr>
            <a:spLocks noChangeArrowheads="1"/>
          </p:cNvSpPr>
          <p:nvPr/>
        </p:nvSpPr>
        <p:spPr bwMode="auto">
          <a:xfrm>
            <a:off x="4415567" y="2667020"/>
            <a:ext cx="2784475" cy="998537"/>
          </a:xfrm>
          <a:prstGeom prst="roundRect">
            <a:avLst>
              <a:gd name="adj" fmla="val 16667"/>
            </a:avLst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TW" altLang="en-US" sz="2800" b="1" dirty="0" smtClean="0">
                <a:solidFill>
                  <a:srgbClr val="FFFFFF"/>
                </a:solidFill>
                <a:sym typeface="Arial" panose="020B0604020202020204" pitchFamily="34" charset="0"/>
              </a:rPr>
              <a:t>免試入學</a:t>
            </a:r>
            <a:endParaRPr lang="zh-TW" altLang="en-US" sz="28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997" name="稻壳儿小白白(http://dwz.cn/Wu2UP)"/>
          <p:cNvSpPr>
            <a:spLocks noChangeArrowheads="1"/>
          </p:cNvSpPr>
          <p:nvPr/>
        </p:nvSpPr>
        <p:spPr bwMode="auto">
          <a:xfrm rot="-6453712">
            <a:off x="4310178" y="3080176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999" name="稻壳儿小白白(http://dwz.cn/Wu2UP)"/>
          <p:cNvSpPr>
            <a:spLocks noChangeArrowheads="1"/>
          </p:cNvSpPr>
          <p:nvPr/>
        </p:nvSpPr>
        <p:spPr bwMode="auto">
          <a:xfrm rot="19534116" flipH="1">
            <a:off x="123826" y="4168775"/>
            <a:ext cx="2786062" cy="998537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2000" name="稻壳儿小白白(http://dwz.cn/Wu2UP)"/>
          <p:cNvSpPr>
            <a:spLocks noChangeArrowheads="1"/>
          </p:cNvSpPr>
          <p:nvPr/>
        </p:nvSpPr>
        <p:spPr bwMode="auto">
          <a:xfrm rot="19541641" flipH="1">
            <a:off x="98425" y="4097338"/>
            <a:ext cx="2786063" cy="998537"/>
          </a:xfrm>
          <a:prstGeom prst="roundRect">
            <a:avLst>
              <a:gd name="adj" fmla="val 16667"/>
            </a:avLst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TW" altLang="en-US" sz="3200" b="1" dirty="0" smtClean="0">
                <a:solidFill>
                  <a:srgbClr val="FFFFFF"/>
                </a:solidFill>
                <a:sym typeface="Arial" panose="020B0604020202020204" pitchFamily="34" charset="0"/>
              </a:rPr>
              <a:t>五專</a:t>
            </a:r>
            <a:endParaRPr lang="en-US" altLang="zh-CN" sz="32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2001" name="稻壳儿小白白(http://dwz.cn/Wu2UP)"/>
          <p:cNvSpPr>
            <a:spLocks noChangeArrowheads="1"/>
          </p:cNvSpPr>
          <p:nvPr/>
        </p:nvSpPr>
        <p:spPr bwMode="auto">
          <a:xfrm rot="1974686" flipH="1">
            <a:off x="1992313" y="3543300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2002" name="稻壳儿小白白(http://dwz.cn/Wu2UP)"/>
          <p:cNvSpPr>
            <a:spLocks noChangeArrowheads="1"/>
          </p:cNvSpPr>
          <p:nvPr/>
        </p:nvSpPr>
        <p:spPr bwMode="auto">
          <a:xfrm rot="1974686" flipH="1">
            <a:off x="2332038" y="2763838"/>
            <a:ext cx="84137" cy="1042987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2010" name="稻壳儿小白白(http://dwz.cn/Wu2UP)"/>
          <p:cNvSpPr>
            <a:spLocks noChangeArrowheads="1"/>
          </p:cNvSpPr>
          <p:nvPr/>
        </p:nvSpPr>
        <p:spPr bwMode="auto">
          <a:xfrm>
            <a:off x="7761288" y="4918075"/>
            <a:ext cx="36512" cy="349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2012" name="稻壳儿小白白(http://dwz.cn/Wu2UP)"/>
          <p:cNvSpPr>
            <a:spLocks noChangeArrowheads="1"/>
          </p:cNvSpPr>
          <p:nvPr/>
        </p:nvSpPr>
        <p:spPr bwMode="auto">
          <a:xfrm>
            <a:off x="7935913" y="4919663"/>
            <a:ext cx="38100" cy="333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2013" name="稻壳儿小白白(http://dwz.cn/Wu2UP)"/>
          <p:cNvSpPr>
            <a:spLocks noChangeArrowheads="1"/>
          </p:cNvSpPr>
          <p:nvPr/>
        </p:nvSpPr>
        <p:spPr bwMode="auto">
          <a:xfrm>
            <a:off x="7750175" y="5133975"/>
            <a:ext cx="228600" cy="57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2014" name="稻壳儿小白白(http://dwz.cn/Wu2UP)"/>
          <p:cNvSpPr>
            <a:spLocks noChangeArrowheads="1"/>
          </p:cNvSpPr>
          <p:nvPr/>
        </p:nvSpPr>
        <p:spPr bwMode="auto">
          <a:xfrm>
            <a:off x="7994650" y="4902200"/>
            <a:ext cx="63500" cy="555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2015" name="稻壳儿小白白(http://dwz.cn/Wu2UP)"/>
          <p:cNvSpPr>
            <a:spLocks noChangeArrowheads="1"/>
          </p:cNvSpPr>
          <p:nvPr/>
        </p:nvSpPr>
        <p:spPr bwMode="auto">
          <a:xfrm>
            <a:off x="7620397" y="4448792"/>
            <a:ext cx="63500" cy="5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pic>
        <p:nvPicPr>
          <p:cNvPr id="42025" name="图片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3" name="稻壳儿小白白(http://dwz.cn/Wu2UP)"/>
          <p:cNvSpPr>
            <a:spLocks noChangeArrowheads="1"/>
          </p:cNvSpPr>
          <p:nvPr/>
        </p:nvSpPr>
        <p:spPr bwMode="auto">
          <a:xfrm>
            <a:off x="7316788" y="2184410"/>
            <a:ext cx="638175" cy="638175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2005" name="稻壳儿小白白(http://dwz.cn/Wu2UP)"/>
          <p:cNvSpPr>
            <a:spLocks noChangeArrowheads="1"/>
          </p:cNvSpPr>
          <p:nvPr/>
        </p:nvSpPr>
        <p:spPr bwMode="auto">
          <a:xfrm>
            <a:off x="7338643" y="3078306"/>
            <a:ext cx="638175" cy="629288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2017" name="稻壳儿小白白(http://dwz.cn/Wu2UP)"/>
          <p:cNvSpPr txBox="1">
            <a:spLocks noChangeArrowheads="1"/>
          </p:cNvSpPr>
          <p:nvPr/>
        </p:nvSpPr>
        <p:spPr bwMode="auto">
          <a:xfrm>
            <a:off x="8026400" y="3083482"/>
            <a:ext cx="42687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32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屏東區免試高中職升學</a:t>
            </a:r>
            <a:endParaRPr lang="en-US" altLang="zh-CN" sz="32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42019" name="稻壳儿小白白(http://dwz.cn/Wu2UP)"/>
          <p:cNvSpPr txBox="1">
            <a:spLocks noChangeArrowheads="1"/>
          </p:cNvSpPr>
          <p:nvPr/>
        </p:nvSpPr>
        <p:spPr bwMode="auto">
          <a:xfrm>
            <a:off x="8076802" y="3801961"/>
            <a:ext cx="305228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32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屏東區技優甄審</a:t>
            </a:r>
            <a:r>
              <a:rPr lang="en-US" altLang="zh-TW" sz="32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(</a:t>
            </a:r>
            <a:r>
              <a:rPr lang="zh-TW" altLang="en-US" sz="32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輔導室</a:t>
            </a:r>
            <a:r>
              <a:rPr lang="en-US" altLang="zh-TW" sz="32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)</a:t>
            </a:r>
            <a:endParaRPr lang="en-US" altLang="zh-CN" sz="32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" name="稻壳儿小白白(http://dwz.cn/Wu2UP)"/>
          <p:cNvSpPr>
            <a:spLocks/>
          </p:cNvSpPr>
          <p:nvPr/>
        </p:nvSpPr>
        <p:spPr bwMode="auto">
          <a:xfrm>
            <a:off x="7513206" y="2429952"/>
            <a:ext cx="234516" cy="166255"/>
          </a:xfrm>
          <a:custGeom>
            <a:avLst/>
            <a:gdLst>
              <a:gd name="T0" fmla="*/ 227671012 w 346"/>
              <a:gd name="T1" fmla="*/ 27926380 h 227"/>
              <a:gd name="T2" fmla="*/ 190926060 w 346"/>
              <a:gd name="T3" fmla="*/ 60864818 h 227"/>
              <a:gd name="T4" fmla="*/ 193808616 w 346"/>
              <a:gd name="T5" fmla="*/ 27210492 h 227"/>
              <a:gd name="T6" fmla="*/ 182280937 w 346"/>
              <a:gd name="T7" fmla="*/ 25777871 h 227"/>
              <a:gd name="T8" fmla="*/ 159946220 w 346"/>
              <a:gd name="T9" fmla="*/ 53704251 h 227"/>
              <a:gd name="T10" fmla="*/ 131126599 w 346"/>
              <a:gd name="T11" fmla="*/ 8592342 h 227"/>
              <a:gd name="T12" fmla="*/ 109512520 w 346"/>
              <a:gd name="T13" fmla="*/ 8592342 h 227"/>
              <a:gd name="T14" fmla="*/ 81413539 w 346"/>
              <a:gd name="T15" fmla="*/ 52988363 h 227"/>
              <a:gd name="T16" fmla="*/ 61961378 w 346"/>
              <a:gd name="T17" fmla="*/ 25777871 h 227"/>
              <a:gd name="T18" fmla="*/ 51153489 w 346"/>
              <a:gd name="T19" fmla="*/ 25777871 h 227"/>
              <a:gd name="T20" fmla="*/ 52594767 w 346"/>
              <a:gd name="T21" fmla="*/ 63013326 h 227"/>
              <a:gd name="T22" fmla="*/ 16571303 w 346"/>
              <a:gd name="T23" fmla="*/ 27926380 h 227"/>
              <a:gd name="T24" fmla="*/ 0 w 346"/>
              <a:gd name="T25" fmla="*/ 33655172 h 227"/>
              <a:gd name="T26" fmla="*/ 23055357 w 346"/>
              <a:gd name="T27" fmla="*/ 162545373 h 227"/>
              <a:gd name="T28" fmla="*/ 216863973 w 346"/>
              <a:gd name="T29" fmla="*/ 162545373 h 227"/>
              <a:gd name="T30" fmla="*/ 249285091 w 346"/>
              <a:gd name="T31" fmla="*/ 37235455 h 227"/>
              <a:gd name="T32" fmla="*/ 227671012 w 346"/>
              <a:gd name="T33" fmla="*/ 27926380 h 2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6" h="227">
                <a:moveTo>
                  <a:pt x="316" y="39"/>
                </a:moveTo>
                <a:cubicBezTo>
                  <a:pt x="265" y="85"/>
                  <a:pt x="265" y="85"/>
                  <a:pt x="265" y="85"/>
                </a:cubicBezTo>
                <a:cubicBezTo>
                  <a:pt x="269" y="38"/>
                  <a:pt x="269" y="38"/>
                  <a:pt x="269" y="38"/>
                </a:cubicBezTo>
                <a:cubicBezTo>
                  <a:pt x="269" y="38"/>
                  <a:pt x="262" y="27"/>
                  <a:pt x="253" y="36"/>
                </a:cubicBezTo>
                <a:cubicBezTo>
                  <a:pt x="222" y="75"/>
                  <a:pt x="222" y="75"/>
                  <a:pt x="222" y="75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1" y="0"/>
                  <a:pt x="152" y="12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79" y="25"/>
                  <a:pt x="71" y="36"/>
                </a:cubicBezTo>
                <a:cubicBezTo>
                  <a:pt x="73" y="88"/>
                  <a:pt x="73" y="88"/>
                  <a:pt x="73" y="8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7" y="32"/>
                  <a:pt x="0" y="4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01" y="227"/>
                  <a:pt x="301" y="227"/>
                  <a:pt x="301" y="227"/>
                </a:cubicBezTo>
                <a:cubicBezTo>
                  <a:pt x="346" y="52"/>
                  <a:pt x="346" y="52"/>
                  <a:pt x="346" y="52"/>
                </a:cubicBezTo>
                <a:cubicBezTo>
                  <a:pt x="346" y="52"/>
                  <a:pt x="341" y="29"/>
                  <a:pt x="31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45" name="稻壳儿小白白(http://dwz.cn/Wu2UP)"/>
          <p:cNvSpPr>
            <a:spLocks/>
          </p:cNvSpPr>
          <p:nvPr/>
        </p:nvSpPr>
        <p:spPr bwMode="auto">
          <a:xfrm>
            <a:off x="7495164" y="3277619"/>
            <a:ext cx="293688" cy="192088"/>
          </a:xfrm>
          <a:custGeom>
            <a:avLst/>
            <a:gdLst>
              <a:gd name="T0" fmla="*/ 227671012 w 346"/>
              <a:gd name="T1" fmla="*/ 27926380 h 227"/>
              <a:gd name="T2" fmla="*/ 190926060 w 346"/>
              <a:gd name="T3" fmla="*/ 60864818 h 227"/>
              <a:gd name="T4" fmla="*/ 193808616 w 346"/>
              <a:gd name="T5" fmla="*/ 27210492 h 227"/>
              <a:gd name="T6" fmla="*/ 182280937 w 346"/>
              <a:gd name="T7" fmla="*/ 25777871 h 227"/>
              <a:gd name="T8" fmla="*/ 159946220 w 346"/>
              <a:gd name="T9" fmla="*/ 53704251 h 227"/>
              <a:gd name="T10" fmla="*/ 131126599 w 346"/>
              <a:gd name="T11" fmla="*/ 8592342 h 227"/>
              <a:gd name="T12" fmla="*/ 109512520 w 346"/>
              <a:gd name="T13" fmla="*/ 8592342 h 227"/>
              <a:gd name="T14" fmla="*/ 81413539 w 346"/>
              <a:gd name="T15" fmla="*/ 52988363 h 227"/>
              <a:gd name="T16" fmla="*/ 61961378 w 346"/>
              <a:gd name="T17" fmla="*/ 25777871 h 227"/>
              <a:gd name="T18" fmla="*/ 51153489 w 346"/>
              <a:gd name="T19" fmla="*/ 25777871 h 227"/>
              <a:gd name="T20" fmla="*/ 52594767 w 346"/>
              <a:gd name="T21" fmla="*/ 63013326 h 227"/>
              <a:gd name="T22" fmla="*/ 16571303 w 346"/>
              <a:gd name="T23" fmla="*/ 27926380 h 227"/>
              <a:gd name="T24" fmla="*/ 0 w 346"/>
              <a:gd name="T25" fmla="*/ 33655172 h 227"/>
              <a:gd name="T26" fmla="*/ 23055357 w 346"/>
              <a:gd name="T27" fmla="*/ 162545373 h 227"/>
              <a:gd name="T28" fmla="*/ 216863973 w 346"/>
              <a:gd name="T29" fmla="*/ 162545373 h 227"/>
              <a:gd name="T30" fmla="*/ 249285091 w 346"/>
              <a:gd name="T31" fmla="*/ 37235455 h 227"/>
              <a:gd name="T32" fmla="*/ 227671012 w 346"/>
              <a:gd name="T33" fmla="*/ 27926380 h 2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6" h="227">
                <a:moveTo>
                  <a:pt x="316" y="39"/>
                </a:moveTo>
                <a:cubicBezTo>
                  <a:pt x="265" y="85"/>
                  <a:pt x="265" y="85"/>
                  <a:pt x="265" y="85"/>
                </a:cubicBezTo>
                <a:cubicBezTo>
                  <a:pt x="269" y="38"/>
                  <a:pt x="269" y="38"/>
                  <a:pt x="269" y="38"/>
                </a:cubicBezTo>
                <a:cubicBezTo>
                  <a:pt x="269" y="38"/>
                  <a:pt x="262" y="27"/>
                  <a:pt x="253" y="36"/>
                </a:cubicBezTo>
                <a:cubicBezTo>
                  <a:pt x="222" y="75"/>
                  <a:pt x="222" y="75"/>
                  <a:pt x="222" y="75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1" y="0"/>
                  <a:pt x="152" y="12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79" y="25"/>
                  <a:pt x="71" y="36"/>
                </a:cubicBezTo>
                <a:cubicBezTo>
                  <a:pt x="73" y="88"/>
                  <a:pt x="73" y="88"/>
                  <a:pt x="73" y="8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7" y="32"/>
                  <a:pt x="0" y="4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01" y="227"/>
                  <a:pt x="301" y="227"/>
                  <a:pt x="301" y="227"/>
                </a:cubicBezTo>
                <a:cubicBezTo>
                  <a:pt x="346" y="52"/>
                  <a:pt x="346" y="52"/>
                  <a:pt x="346" y="52"/>
                </a:cubicBezTo>
                <a:cubicBezTo>
                  <a:pt x="346" y="52"/>
                  <a:pt x="341" y="29"/>
                  <a:pt x="31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46" name="稻壳儿小白白(http://dwz.cn/Wu2UP)"/>
          <p:cNvSpPr>
            <a:spLocks/>
          </p:cNvSpPr>
          <p:nvPr/>
        </p:nvSpPr>
        <p:spPr bwMode="auto">
          <a:xfrm>
            <a:off x="7935913" y="531926"/>
            <a:ext cx="293688" cy="192088"/>
          </a:xfrm>
          <a:custGeom>
            <a:avLst/>
            <a:gdLst>
              <a:gd name="T0" fmla="*/ 227671012 w 346"/>
              <a:gd name="T1" fmla="*/ 27926380 h 227"/>
              <a:gd name="T2" fmla="*/ 190926060 w 346"/>
              <a:gd name="T3" fmla="*/ 60864818 h 227"/>
              <a:gd name="T4" fmla="*/ 193808616 w 346"/>
              <a:gd name="T5" fmla="*/ 27210492 h 227"/>
              <a:gd name="T6" fmla="*/ 182280937 w 346"/>
              <a:gd name="T7" fmla="*/ 25777871 h 227"/>
              <a:gd name="T8" fmla="*/ 159946220 w 346"/>
              <a:gd name="T9" fmla="*/ 53704251 h 227"/>
              <a:gd name="T10" fmla="*/ 131126599 w 346"/>
              <a:gd name="T11" fmla="*/ 8592342 h 227"/>
              <a:gd name="T12" fmla="*/ 109512520 w 346"/>
              <a:gd name="T13" fmla="*/ 8592342 h 227"/>
              <a:gd name="T14" fmla="*/ 81413539 w 346"/>
              <a:gd name="T15" fmla="*/ 52988363 h 227"/>
              <a:gd name="T16" fmla="*/ 61961378 w 346"/>
              <a:gd name="T17" fmla="*/ 25777871 h 227"/>
              <a:gd name="T18" fmla="*/ 51153489 w 346"/>
              <a:gd name="T19" fmla="*/ 25777871 h 227"/>
              <a:gd name="T20" fmla="*/ 52594767 w 346"/>
              <a:gd name="T21" fmla="*/ 63013326 h 227"/>
              <a:gd name="T22" fmla="*/ 16571303 w 346"/>
              <a:gd name="T23" fmla="*/ 27926380 h 227"/>
              <a:gd name="T24" fmla="*/ 0 w 346"/>
              <a:gd name="T25" fmla="*/ 33655172 h 227"/>
              <a:gd name="T26" fmla="*/ 23055357 w 346"/>
              <a:gd name="T27" fmla="*/ 162545373 h 227"/>
              <a:gd name="T28" fmla="*/ 216863973 w 346"/>
              <a:gd name="T29" fmla="*/ 162545373 h 227"/>
              <a:gd name="T30" fmla="*/ 249285091 w 346"/>
              <a:gd name="T31" fmla="*/ 37235455 h 227"/>
              <a:gd name="T32" fmla="*/ 227671012 w 346"/>
              <a:gd name="T33" fmla="*/ 27926380 h 2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6" h="227">
                <a:moveTo>
                  <a:pt x="316" y="39"/>
                </a:moveTo>
                <a:cubicBezTo>
                  <a:pt x="265" y="85"/>
                  <a:pt x="265" y="85"/>
                  <a:pt x="265" y="85"/>
                </a:cubicBezTo>
                <a:cubicBezTo>
                  <a:pt x="269" y="38"/>
                  <a:pt x="269" y="38"/>
                  <a:pt x="269" y="38"/>
                </a:cubicBezTo>
                <a:cubicBezTo>
                  <a:pt x="269" y="38"/>
                  <a:pt x="262" y="27"/>
                  <a:pt x="253" y="36"/>
                </a:cubicBezTo>
                <a:cubicBezTo>
                  <a:pt x="222" y="75"/>
                  <a:pt x="222" y="75"/>
                  <a:pt x="222" y="75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1" y="0"/>
                  <a:pt x="152" y="12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79" y="25"/>
                  <a:pt x="71" y="36"/>
                </a:cubicBezTo>
                <a:cubicBezTo>
                  <a:pt x="73" y="88"/>
                  <a:pt x="73" y="88"/>
                  <a:pt x="73" y="8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7" y="32"/>
                  <a:pt x="0" y="4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01" y="227"/>
                  <a:pt x="301" y="227"/>
                  <a:pt x="301" y="227"/>
                </a:cubicBezTo>
                <a:cubicBezTo>
                  <a:pt x="346" y="52"/>
                  <a:pt x="346" y="52"/>
                  <a:pt x="346" y="52"/>
                </a:cubicBezTo>
                <a:cubicBezTo>
                  <a:pt x="346" y="52"/>
                  <a:pt x="341" y="29"/>
                  <a:pt x="31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42" name="稻壳儿小白白(http://dwz.cn/Wu2UP)"/>
          <p:cNvSpPr>
            <a:spLocks/>
          </p:cNvSpPr>
          <p:nvPr/>
        </p:nvSpPr>
        <p:spPr bwMode="auto">
          <a:xfrm>
            <a:off x="7950403" y="1294795"/>
            <a:ext cx="293688" cy="192088"/>
          </a:xfrm>
          <a:custGeom>
            <a:avLst/>
            <a:gdLst>
              <a:gd name="T0" fmla="*/ 227671012 w 346"/>
              <a:gd name="T1" fmla="*/ 27926380 h 227"/>
              <a:gd name="T2" fmla="*/ 190926060 w 346"/>
              <a:gd name="T3" fmla="*/ 60864818 h 227"/>
              <a:gd name="T4" fmla="*/ 193808616 w 346"/>
              <a:gd name="T5" fmla="*/ 27210492 h 227"/>
              <a:gd name="T6" fmla="*/ 182280937 w 346"/>
              <a:gd name="T7" fmla="*/ 25777871 h 227"/>
              <a:gd name="T8" fmla="*/ 159946220 w 346"/>
              <a:gd name="T9" fmla="*/ 53704251 h 227"/>
              <a:gd name="T10" fmla="*/ 131126599 w 346"/>
              <a:gd name="T11" fmla="*/ 8592342 h 227"/>
              <a:gd name="T12" fmla="*/ 109512520 w 346"/>
              <a:gd name="T13" fmla="*/ 8592342 h 227"/>
              <a:gd name="T14" fmla="*/ 81413539 w 346"/>
              <a:gd name="T15" fmla="*/ 52988363 h 227"/>
              <a:gd name="T16" fmla="*/ 61961378 w 346"/>
              <a:gd name="T17" fmla="*/ 25777871 h 227"/>
              <a:gd name="T18" fmla="*/ 51153489 w 346"/>
              <a:gd name="T19" fmla="*/ 25777871 h 227"/>
              <a:gd name="T20" fmla="*/ 52594767 w 346"/>
              <a:gd name="T21" fmla="*/ 63013326 h 227"/>
              <a:gd name="T22" fmla="*/ 16571303 w 346"/>
              <a:gd name="T23" fmla="*/ 27926380 h 227"/>
              <a:gd name="T24" fmla="*/ 0 w 346"/>
              <a:gd name="T25" fmla="*/ 33655172 h 227"/>
              <a:gd name="T26" fmla="*/ 23055357 w 346"/>
              <a:gd name="T27" fmla="*/ 162545373 h 227"/>
              <a:gd name="T28" fmla="*/ 216863973 w 346"/>
              <a:gd name="T29" fmla="*/ 162545373 h 227"/>
              <a:gd name="T30" fmla="*/ 249285091 w 346"/>
              <a:gd name="T31" fmla="*/ 37235455 h 227"/>
              <a:gd name="T32" fmla="*/ 227671012 w 346"/>
              <a:gd name="T33" fmla="*/ 27926380 h 2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6" h="227">
                <a:moveTo>
                  <a:pt x="316" y="39"/>
                </a:moveTo>
                <a:cubicBezTo>
                  <a:pt x="265" y="85"/>
                  <a:pt x="265" y="85"/>
                  <a:pt x="265" y="85"/>
                </a:cubicBezTo>
                <a:cubicBezTo>
                  <a:pt x="269" y="38"/>
                  <a:pt x="269" y="38"/>
                  <a:pt x="269" y="38"/>
                </a:cubicBezTo>
                <a:cubicBezTo>
                  <a:pt x="269" y="38"/>
                  <a:pt x="262" y="27"/>
                  <a:pt x="253" y="36"/>
                </a:cubicBezTo>
                <a:cubicBezTo>
                  <a:pt x="222" y="75"/>
                  <a:pt x="222" y="75"/>
                  <a:pt x="222" y="75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1" y="0"/>
                  <a:pt x="152" y="12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79" y="25"/>
                  <a:pt x="71" y="36"/>
                </a:cubicBezTo>
                <a:cubicBezTo>
                  <a:pt x="73" y="88"/>
                  <a:pt x="73" y="88"/>
                  <a:pt x="73" y="8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7" y="32"/>
                  <a:pt x="0" y="4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01" y="227"/>
                  <a:pt x="301" y="227"/>
                  <a:pt x="301" y="227"/>
                </a:cubicBezTo>
                <a:cubicBezTo>
                  <a:pt x="346" y="52"/>
                  <a:pt x="346" y="52"/>
                  <a:pt x="346" y="52"/>
                </a:cubicBezTo>
                <a:cubicBezTo>
                  <a:pt x="346" y="52"/>
                  <a:pt x="341" y="29"/>
                  <a:pt x="31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43" name="稻壳儿小白白(http://dwz.cn/Wu2UP)"/>
          <p:cNvSpPr txBox="1">
            <a:spLocks noChangeArrowheads="1"/>
          </p:cNvSpPr>
          <p:nvPr/>
        </p:nvSpPr>
        <p:spPr bwMode="auto">
          <a:xfrm>
            <a:off x="8015577" y="2241015"/>
            <a:ext cx="365279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32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屏東區完全免試</a:t>
            </a:r>
            <a:endParaRPr lang="zh-TW" altLang="en-US" sz="32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grpSp>
        <p:nvGrpSpPr>
          <p:cNvPr id="47" name="群組 46"/>
          <p:cNvGrpSpPr/>
          <p:nvPr/>
        </p:nvGrpSpPr>
        <p:grpSpPr>
          <a:xfrm>
            <a:off x="3229878" y="5760970"/>
            <a:ext cx="4479878" cy="638175"/>
            <a:chOff x="7543800" y="4320669"/>
            <a:chExt cx="4479878" cy="638175"/>
          </a:xfrm>
        </p:grpSpPr>
        <p:sp>
          <p:nvSpPr>
            <p:cNvPr id="48" name="稻壳儿小白白(http://dwz.cn/Wu2UP)"/>
            <p:cNvSpPr>
              <a:spLocks noChangeArrowheads="1"/>
            </p:cNvSpPr>
            <p:nvPr/>
          </p:nvSpPr>
          <p:spPr bwMode="auto">
            <a:xfrm>
              <a:off x="7543800" y="4320669"/>
              <a:ext cx="638175" cy="638175"/>
            </a:xfrm>
            <a:prstGeom prst="ellipse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en-US" altLang="zh-CN" sz="24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9" name="稻壳儿小白白(http://dwz.cn/Wu2UP)"/>
            <p:cNvSpPr>
              <a:spLocks/>
            </p:cNvSpPr>
            <p:nvPr/>
          </p:nvSpPr>
          <p:spPr bwMode="auto">
            <a:xfrm>
              <a:off x="7721600" y="4541331"/>
              <a:ext cx="293688" cy="192088"/>
            </a:xfrm>
            <a:custGeom>
              <a:avLst/>
              <a:gdLst>
                <a:gd name="T0" fmla="*/ 227671012 w 346"/>
                <a:gd name="T1" fmla="*/ 27926380 h 227"/>
                <a:gd name="T2" fmla="*/ 190926060 w 346"/>
                <a:gd name="T3" fmla="*/ 60864818 h 227"/>
                <a:gd name="T4" fmla="*/ 193808616 w 346"/>
                <a:gd name="T5" fmla="*/ 27210492 h 227"/>
                <a:gd name="T6" fmla="*/ 182280937 w 346"/>
                <a:gd name="T7" fmla="*/ 25777871 h 227"/>
                <a:gd name="T8" fmla="*/ 159946220 w 346"/>
                <a:gd name="T9" fmla="*/ 53704251 h 227"/>
                <a:gd name="T10" fmla="*/ 131126599 w 346"/>
                <a:gd name="T11" fmla="*/ 8592342 h 227"/>
                <a:gd name="T12" fmla="*/ 109512520 w 346"/>
                <a:gd name="T13" fmla="*/ 8592342 h 227"/>
                <a:gd name="T14" fmla="*/ 81413539 w 346"/>
                <a:gd name="T15" fmla="*/ 52988363 h 227"/>
                <a:gd name="T16" fmla="*/ 61961378 w 346"/>
                <a:gd name="T17" fmla="*/ 25777871 h 227"/>
                <a:gd name="T18" fmla="*/ 51153489 w 346"/>
                <a:gd name="T19" fmla="*/ 25777871 h 227"/>
                <a:gd name="T20" fmla="*/ 52594767 w 346"/>
                <a:gd name="T21" fmla="*/ 63013326 h 227"/>
                <a:gd name="T22" fmla="*/ 16571303 w 346"/>
                <a:gd name="T23" fmla="*/ 27926380 h 227"/>
                <a:gd name="T24" fmla="*/ 0 w 346"/>
                <a:gd name="T25" fmla="*/ 33655172 h 227"/>
                <a:gd name="T26" fmla="*/ 23055357 w 346"/>
                <a:gd name="T27" fmla="*/ 162545373 h 227"/>
                <a:gd name="T28" fmla="*/ 216863973 w 346"/>
                <a:gd name="T29" fmla="*/ 162545373 h 227"/>
                <a:gd name="T30" fmla="*/ 249285091 w 346"/>
                <a:gd name="T31" fmla="*/ 37235455 h 227"/>
                <a:gd name="T32" fmla="*/ 227671012 w 346"/>
                <a:gd name="T33" fmla="*/ 27926380 h 2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6" h="227">
                  <a:moveTo>
                    <a:pt x="316" y="39"/>
                  </a:moveTo>
                  <a:cubicBezTo>
                    <a:pt x="265" y="85"/>
                    <a:pt x="265" y="85"/>
                    <a:pt x="265" y="85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38"/>
                    <a:pt x="262" y="27"/>
                    <a:pt x="253" y="36"/>
                  </a:cubicBezTo>
                  <a:cubicBezTo>
                    <a:pt x="222" y="75"/>
                    <a:pt x="222" y="75"/>
                    <a:pt x="222" y="75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1" y="0"/>
                    <a:pt x="152" y="1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79" y="25"/>
                    <a:pt x="71" y="36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7" y="32"/>
                    <a:pt x="0" y="4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01" y="227"/>
                    <a:pt x="301" y="227"/>
                    <a:pt x="301" y="227"/>
                  </a:cubicBezTo>
                  <a:cubicBezTo>
                    <a:pt x="346" y="52"/>
                    <a:pt x="346" y="52"/>
                    <a:pt x="346" y="52"/>
                  </a:cubicBezTo>
                  <a:cubicBezTo>
                    <a:pt x="346" y="52"/>
                    <a:pt x="341" y="29"/>
                    <a:pt x="31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5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8370888" y="4494768"/>
              <a:ext cx="36527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TW" altLang="en-US" sz="2800" b="1" dirty="0" smtClean="0">
                  <a:solidFill>
                    <a:srgbClr val="FF0000"/>
                  </a:solidFill>
                  <a:sym typeface="Arial" panose="020B0604020202020204" pitchFamily="34" charset="0"/>
                </a:rPr>
                <a:t>優先免試</a:t>
              </a:r>
              <a:endParaRPr lang="zh-TW" altLang="en-US" sz="2800" b="1" dirty="0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5926275" y="5806135"/>
            <a:ext cx="4431758" cy="638175"/>
            <a:chOff x="7591920" y="4331847"/>
            <a:chExt cx="4431758" cy="638175"/>
          </a:xfrm>
        </p:grpSpPr>
        <p:sp>
          <p:nvSpPr>
            <p:cNvPr id="52" name="稻壳儿小白白(http://dwz.cn/Wu2UP)"/>
            <p:cNvSpPr>
              <a:spLocks noChangeArrowheads="1"/>
            </p:cNvSpPr>
            <p:nvPr/>
          </p:nvSpPr>
          <p:spPr bwMode="auto">
            <a:xfrm>
              <a:off x="7591920" y="4331847"/>
              <a:ext cx="638175" cy="638175"/>
            </a:xfrm>
            <a:prstGeom prst="ellipse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en-US" altLang="zh-CN" sz="24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3" name="稻壳儿小白白(http://dwz.cn/Wu2UP)"/>
            <p:cNvSpPr>
              <a:spLocks/>
            </p:cNvSpPr>
            <p:nvPr/>
          </p:nvSpPr>
          <p:spPr bwMode="auto">
            <a:xfrm>
              <a:off x="7721600" y="4541331"/>
              <a:ext cx="293688" cy="192088"/>
            </a:xfrm>
            <a:custGeom>
              <a:avLst/>
              <a:gdLst>
                <a:gd name="T0" fmla="*/ 227671012 w 346"/>
                <a:gd name="T1" fmla="*/ 27926380 h 227"/>
                <a:gd name="T2" fmla="*/ 190926060 w 346"/>
                <a:gd name="T3" fmla="*/ 60864818 h 227"/>
                <a:gd name="T4" fmla="*/ 193808616 w 346"/>
                <a:gd name="T5" fmla="*/ 27210492 h 227"/>
                <a:gd name="T6" fmla="*/ 182280937 w 346"/>
                <a:gd name="T7" fmla="*/ 25777871 h 227"/>
                <a:gd name="T8" fmla="*/ 159946220 w 346"/>
                <a:gd name="T9" fmla="*/ 53704251 h 227"/>
                <a:gd name="T10" fmla="*/ 131126599 w 346"/>
                <a:gd name="T11" fmla="*/ 8592342 h 227"/>
                <a:gd name="T12" fmla="*/ 109512520 w 346"/>
                <a:gd name="T13" fmla="*/ 8592342 h 227"/>
                <a:gd name="T14" fmla="*/ 81413539 w 346"/>
                <a:gd name="T15" fmla="*/ 52988363 h 227"/>
                <a:gd name="T16" fmla="*/ 61961378 w 346"/>
                <a:gd name="T17" fmla="*/ 25777871 h 227"/>
                <a:gd name="T18" fmla="*/ 51153489 w 346"/>
                <a:gd name="T19" fmla="*/ 25777871 h 227"/>
                <a:gd name="T20" fmla="*/ 52594767 w 346"/>
                <a:gd name="T21" fmla="*/ 63013326 h 227"/>
                <a:gd name="T22" fmla="*/ 16571303 w 346"/>
                <a:gd name="T23" fmla="*/ 27926380 h 227"/>
                <a:gd name="T24" fmla="*/ 0 w 346"/>
                <a:gd name="T25" fmla="*/ 33655172 h 227"/>
                <a:gd name="T26" fmla="*/ 23055357 w 346"/>
                <a:gd name="T27" fmla="*/ 162545373 h 227"/>
                <a:gd name="T28" fmla="*/ 216863973 w 346"/>
                <a:gd name="T29" fmla="*/ 162545373 h 227"/>
                <a:gd name="T30" fmla="*/ 249285091 w 346"/>
                <a:gd name="T31" fmla="*/ 37235455 h 227"/>
                <a:gd name="T32" fmla="*/ 227671012 w 346"/>
                <a:gd name="T33" fmla="*/ 27926380 h 2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6" h="227">
                  <a:moveTo>
                    <a:pt x="316" y="39"/>
                  </a:moveTo>
                  <a:cubicBezTo>
                    <a:pt x="265" y="85"/>
                    <a:pt x="265" y="85"/>
                    <a:pt x="265" y="85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38"/>
                    <a:pt x="262" y="27"/>
                    <a:pt x="253" y="36"/>
                  </a:cubicBezTo>
                  <a:cubicBezTo>
                    <a:pt x="222" y="75"/>
                    <a:pt x="222" y="75"/>
                    <a:pt x="222" y="75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1" y="0"/>
                    <a:pt x="152" y="1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79" y="25"/>
                    <a:pt x="71" y="36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7" y="32"/>
                    <a:pt x="0" y="4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01" y="227"/>
                    <a:pt x="301" y="227"/>
                    <a:pt x="301" y="227"/>
                  </a:cubicBezTo>
                  <a:cubicBezTo>
                    <a:pt x="346" y="52"/>
                    <a:pt x="346" y="52"/>
                    <a:pt x="346" y="52"/>
                  </a:cubicBezTo>
                  <a:cubicBezTo>
                    <a:pt x="346" y="52"/>
                    <a:pt x="341" y="29"/>
                    <a:pt x="31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5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8370888" y="4494768"/>
              <a:ext cx="36527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TW" altLang="en-US" sz="2800" b="1" dirty="0" smtClean="0">
                  <a:solidFill>
                    <a:srgbClr val="FF0000"/>
                  </a:solidFill>
                  <a:sym typeface="Arial" panose="020B0604020202020204" pitchFamily="34" charset="0"/>
                </a:rPr>
                <a:t>聯合免試</a:t>
              </a:r>
              <a:endParaRPr lang="zh-TW" altLang="en-US" sz="2800" b="1" dirty="0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40" name="稻壳儿小白白(http://dwz.cn/Wu2UP)"/>
          <p:cNvSpPr>
            <a:spLocks noChangeArrowheads="1"/>
          </p:cNvSpPr>
          <p:nvPr/>
        </p:nvSpPr>
        <p:spPr bwMode="auto">
          <a:xfrm rot="21012222">
            <a:off x="3096146" y="636542"/>
            <a:ext cx="4528669" cy="1021935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" name="稻壳儿小白白(http://dwz.cn/Wu2UP)">
            <a:hlinkClick r:id="rId4"/>
          </p:cNvPr>
          <p:cNvSpPr>
            <a:spLocks noChangeArrowheads="1"/>
          </p:cNvSpPr>
          <p:nvPr/>
        </p:nvSpPr>
        <p:spPr bwMode="auto">
          <a:xfrm rot="20996183">
            <a:off x="3079455" y="575648"/>
            <a:ext cx="4347703" cy="998537"/>
          </a:xfrm>
          <a:prstGeom prst="roundRect">
            <a:avLst>
              <a:gd name="adj" fmla="val 16667"/>
            </a:avLst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TW" altLang="en-US" sz="2800" b="1" dirty="0" smtClean="0">
                <a:solidFill>
                  <a:srgbClr val="FFFFFF"/>
                </a:solidFill>
                <a:sym typeface="Arial" panose="020B0604020202020204" pitchFamily="34" charset="0"/>
              </a:rPr>
              <a:t>藝術才能班、原住民專班</a:t>
            </a:r>
            <a:endParaRPr lang="zh-TW" altLang="en-US" sz="28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" name="稻壳儿小白白(http://dwz.cn/Wu2UP)"/>
          <p:cNvSpPr>
            <a:spLocks noChangeArrowheads="1"/>
          </p:cNvSpPr>
          <p:nvPr/>
        </p:nvSpPr>
        <p:spPr bwMode="auto">
          <a:xfrm rot="-6453712">
            <a:off x="3066358" y="1301185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4" name="直線接點 3"/>
          <p:cNvCxnSpPr/>
          <p:nvPr/>
        </p:nvCxnSpPr>
        <p:spPr bwMode="auto">
          <a:xfrm flipH="1">
            <a:off x="3002428" y="1454102"/>
            <a:ext cx="156959" cy="969290"/>
          </a:xfrm>
          <a:prstGeom prst="line">
            <a:avLst/>
          </a:prstGeom>
          <a:ln w="76200"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 bwMode="auto">
          <a:xfrm rot="939221">
            <a:off x="3253654" y="2960926"/>
            <a:ext cx="1262255" cy="1397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467242" y="5763352"/>
            <a:ext cx="4479878" cy="638175"/>
            <a:chOff x="7543800" y="4320669"/>
            <a:chExt cx="4479878" cy="638175"/>
          </a:xfrm>
        </p:grpSpPr>
        <p:sp>
          <p:nvSpPr>
            <p:cNvPr id="56" name="稻壳儿小白白(http://dwz.cn/Wu2UP)"/>
            <p:cNvSpPr>
              <a:spLocks noChangeArrowheads="1"/>
            </p:cNvSpPr>
            <p:nvPr/>
          </p:nvSpPr>
          <p:spPr bwMode="auto">
            <a:xfrm>
              <a:off x="7543800" y="4320669"/>
              <a:ext cx="638175" cy="638175"/>
            </a:xfrm>
            <a:prstGeom prst="ellipse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en-US" altLang="zh-CN" sz="24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7" name="稻壳儿小白白(http://dwz.cn/Wu2UP)"/>
            <p:cNvSpPr>
              <a:spLocks/>
            </p:cNvSpPr>
            <p:nvPr/>
          </p:nvSpPr>
          <p:spPr bwMode="auto">
            <a:xfrm>
              <a:off x="7721600" y="4541331"/>
              <a:ext cx="293688" cy="192088"/>
            </a:xfrm>
            <a:custGeom>
              <a:avLst/>
              <a:gdLst>
                <a:gd name="T0" fmla="*/ 227671012 w 346"/>
                <a:gd name="T1" fmla="*/ 27926380 h 227"/>
                <a:gd name="T2" fmla="*/ 190926060 w 346"/>
                <a:gd name="T3" fmla="*/ 60864818 h 227"/>
                <a:gd name="T4" fmla="*/ 193808616 w 346"/>
                <a:gd name="T5" fmla="*/ 27210492 h 227"/>
                <a:gd name="T6" fmla="*/ 182280937 w 346"/>
                <a:gd name="T7" fmla="*/ 25777871 h 227"/>
                <a:gd name="T8" fmla="*/ 159946220 w 346"/>
                <a:gd name="T9" fmla="*/ 53704251 h 227"/>
                <a:gd name="T10" fmla="*/ 131126599 w 346"/>
                <a:gd name="T11" fmla="*/ 8592342 h 227"/>
                <a:gd name="T12" fmla="*/ 109512520 w 346"/>
                <a:gd name="T13" fmla="*/ 8592342 h 227"/>
                <a:gd name="T14" fmla="*/ 81413539 w 346"/>
                <a:gd name="T15" fmla="*/ 52988363 h 227"/>
                <a:gd name="T16" fmla="*/ 61961378 w 346"/>
                <a:gd name="T17" fmla="*/ 25777871 h 227"/>
                <a:gd name="T18" fmla="*/ 51153489 w 346"/>
                <a:gd name="T19" fmla="*/ 25777871 h 227"/>
                <a:gd name="T20" fmla="*/ 52594767 w 346"/>
                <a:gd name="T21" fmla="*/ 63013326 h 227"/>
                <a:gd name="T22" fmla="*/ 16571303 w 346"/>
                <a:gd name="T23" fmla="*/ 27926380 h 227"/>
                <a:gd name="T24" fmla="*/ 0 w 346"/>
                <a:gd name="T25" fmla="*/ 33655172 h 227"/>
                <a:gd name="T26" fmla="*/ 23055357 w 346"/>
                <a:gd name="T27" fmla="*/ 162545373 h 227"/>
                <a:gd name="T28" fmla="*/ 216863973 w 346"/>
                <a:gd name="T29" fmla="*/ 162545373 h 227"/>
                <a:gd name="T30" fmla="*/ 249285091 w 346"/>
                <a:gd name="T31" fmla="*/ 37235455 h 227"/>
                <a:gd name="T32" fmla="*/ 227671012 w 346"/>
                <a:gd name="T33" fmla="*/ 27926380 h 2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6" h="227">
                  <a:moveTo>
                    <a:pt x="316" y="39"/>
                  </a:moveTo>
                  <a:cubicBezTo>
                    <a:pt x="265" y="85"/>
                    <a:pt x="265" y="85"/>
                    <a:pt x="265" y="85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38"/>
                    <a:pt x="262" y="27"/>
                    <a:pt x="253" y="36"/>
                  </a:cubicBezTo>
                  <a:cubicBezTo>
                    <a:pt x="222" y="75"/>
                    <a:pt x="222" y="75"/>
                    <a:pt x="222" y="75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1" y="0"/>
                    <a:pt x="152" y="1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79" y="25"/>
                    <a:pt x="71" y="36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7" y="32"/>
                    <a:pt x="0" y="4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01" y="227"/>
                    <a:pt x="301" y="227"/>
                    <a:pt x="301" y="227"/>
                  </a:cubicBezTo>
                  <a:cubicBezTo>
                    <a:pt x="346" y="52"/>
                    <a:pt x="346" y="52"/>
                    <a:pt x="346" y="52"/>
                  </a:cubicBezTo>
                  <a:cubicBezTo>
                    <a:pt x="346" y="52"/>
                    <a:pt x="341" y="29"/>
                    <a:pt x="31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5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8370888" y="4494768"/>
              <a:ext cx="36527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TW" altLang="en-US" sz="2800" b="1" dirty="0" smtClean="0">
                  <a:solidFill>
                    <a:srgbClr val="FF0000"/>
                  </a:solidFill>
                  <a:sym typeface="Arial" panose="020B0604020202020204" pitchFamily="34" charset="0"/>
                </a:rPr>
                <a:t>完全免試</a:t>
              </a:r>
              <a:endParaRPr lang="zh-TW" altLang="en-US" sz="2800" b="1" dirty="0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60" name="稻壳儿小白白(http://dwz.cn/Wu2UP)"/>
          <p:cNvSpPr>
            <a:spLocks/>
          </p:cNvSpPr>
          <p:nvPr/>
        </p:nvSpPr>
        <p:spPr bwMode="auto">
          <a:xfrm>
            <a:off x="7495164" y="4119708"/>
            <a:ext cx="293688" cy="192088"/>
          </a:xfrm>
          <a:custGeom>
            <a:avLst/>
            <a:gdLst>
              <a:gd name="T0" fmla="*/ 227671012 w 346"/>
              <a:gd name="T1" fmla="*/ 27926380 h 227"/>
              <a:gd name="T2" fmla="*/ 190926060 w 346"/>
              <a:gd name="T3" fmla="*/ 60864818 h 227"/>
              <a:gd name="T4" fmla="*/ 193808616 w 346"/>
              <a:gd name="T5" fmla="*/ 27210492 h 227"/>
              <a:gd name="T6" fmla="*/ 182280937 w 346"/>
              <a:gd name="T7" fmla="*/ 25777871 h 227"/>
              <a:gd name="T8" fmla="*/ 159946220 w 346"/>
              <a:gd name="T9" fmla="*/ 53704251 h 227"/>
              <a:gd name="T10" fmla="*/ 131126599 w 346"/>
              <a:gd name="T11" fmla="*/ 8592342 h 227"/>
              <a:gd name="T12" fmla="*/ 109512520 w 346"/>
              <a:gd name="T13" fmla="*/ 8592342 h 227"/>
              <a:gd name="T14" fmla="*/ 81413539 w 346"/>
              <a:gd name="T15" fmla="*/ 52988363 h 227"/>
              <a:gd name="T16" fmla="*/ 61961378 w 346"/>
              <a:gd name="T17" fmla="*/ 25777871 h 227"/>
              <a:gd name="T18" fmla="*/ 51153489 w 346"/>
              <a:gd name="T19" fmla="*/ 25777871 h 227"/>
              <a:gd name="T20" fmla="*/ 52594767 w 346"/>
              <a:gd name="T21" fmla="*/ 63013326 h 227"/>
              <a:gd name="T22" fmla="*/ 16571303 w 346"/>
              <a:gd name="T23" fmla="*/ 27926380 h 227"/>
              <a:gd name="T24" fmla="*/ 0 w 346"/>
              <a:gd name="T25" fmla="*/ 33655172 h 227"/>
              <a:gd name="T26" fmla="*/ 23055357 w 346"/>
              <a:gd name="T27" fmla="*/ 162545373 h 227"/>
              <a:gd name="T28" fmla="*/ 216863973 w 346"/>
              <a:gd name="T29" fmla="*/ 162545373 h 227"/>
              <a:gd name="T30" fmla="*/ 249285091 w 346"/>
              <a:gd name="T31" fmla="*/ 37235455 h 227"/>
              <a:gd name="T32" fmla="*/ 227671012 w 346"/>
              <a:gd name="T33" fmla="*/ 27926380 h 2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6" h="227">
                <a:moveTo>
                  <a:pt x="316" y="39"/>
                </a:moveTo>
                <a:cubicBezTo>
                  <a:pt x="265" y="85"/>
                  <a:pt x="265" y="85"/>
                  <a:pt x="265" y="85"/>
                </a:cubicBezTo>
                <a:cubicBezTo>
                  <a:pt x="269" y="38"/>
                  <a:pt x="269" y="38"/>
                  <a:pt x="269" y="38"/>
                </a:cubicBezTo>
                <a:cubicBezTo>
                  <a:pt x="269" y="38"/>
                  <a:pt x="262" y="27"/>
                  <a:pt x="253" y="36"/>
                </a:cubicBezTo>
                <a:cubicBezTo>
                  <a:pt x="222" y="75"/>
                  <a:pt x="222" y="75"/>
                  <a:pt x="222" y="75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1" y="0"/>
                  <a:pt x="152" y="12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79" y="25"/>
                  <a:pt x="71" y="36"/>
                </a:cubicBezTo>
                <a:cubicBezTo>
                  <a:pt x="73" y="88"/>
                  <a:pt x="73" y="88"/>
                  <a:pt x="73" y="8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7" y="32"/>
                  <a:pt x="0" y="4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01" y="227"/>
                  <a:pt x="301" y="227"/>
                  <a:pt x="301" y="227"/>
                </a:cubicBezTo>
                <a:cubicBezTo>
                  <a:pt x="346" y="52"/>
                  <a:pt x="346" y="52"/>
                  <a:pt x="346" y="52"/>
                </a:cubicBezTo>
                <a:cubicBezTo>
                  <a:pt x="346" y="52"/>
                  <a:pt x="341" y="29"/>
                  <a:pt x="31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62" name="稻壳儿小白白(http://dwz.cn/Wu2UP)"/>
          <p:cNvSpPr txBox="1">
            <a:spLocks noChangeArrowheads="1"/>
          </p:cNvSpPr>
          <p:nvPr/>
        </p:nvSpPr>
        <p:spPr bwMode="auto">
          <a:xfrm>
            <a:off x="8367714" y="446062"/>
            <a:ext cx="36527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B0F0"/>
                </a:solidFill>
                <a:sym typeface="Arial" panose="020B0604020202020204" pitchFamily="34" charset="0"/>
              </a:rPr>
              <a:t>藝才班聯合甄選</a:t>
            </a:r>
            <a:endParaRPr lang="zh-TW" altLang="en-US" sz="2800" b="1" dirty="0">
              <a:solidFill>
                <a:srgbClr val="00B0F0"/>
              </a:solidFill>
              <a:sym typeface="Arial" panose="020B0604020202020204" pitchFamily="34" charset="0"/>
            </a:endParaRPr>
          </a:p>
        </p:txBody>
      </p:sp>
      <p:sp>
        <p:nvSpPr>
          <p:cNvPr id="63" name="稻壳儿小白白(http://dwz.cn/Wu2UP)"/>
          <p:cNvSpPr txBox="1">
            <a:spLocks noChangeArrowheads="1"/>
          </p:cNvSpPr>
          <p:nvPr/>
        </p:nvSpPr>
        <p:spPr bwMode="auto">
          <a:xfrm>
            <a:off x="8405642" y="1128094"/>
            <a:ext cx="22635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B0F0"/>
                </a:solidFill>
                <a:sym typeface="Arial" panose="020B0604020202020204" pitchFamily="34" charset="0"/>
              </a:rPr>
              <a:t>屏北小清華</a:t>
            </a:r>
            <a:endParaRPr lang="zh-TW" altLang="en-US" sz="2800" b="1" dirty="0">
              <a:solidFill>
                <a:srgbClr val="00B0F0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6819900" y="1235075"/>
            <a:ext cx="7254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20"/>
          <p:cNvSpPr txBox="1">
            <a:spLocks noChangeArrowheads="1"/>
          </p:cNvSpPr>
          <p:nvPr/>
        </p:nvSpPr>
        <p:spPr bwMode="auto">
          <a:xfrm>
            <a:off x="7672388" y="1338263"/>
            <a:ext cx="342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完全免試升學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完免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F5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4" name="文本框 21"/>
          <p:cNvSpPr txBox="1">
            <a:spLocks noChangeArrowheads="1"/>
          </p:cNvSpPr>
          <p:nvPr/>
        </p:nvSpPr>
        <p:spPr bwMode="auto">
          <a:xfrm>
            <a:off x="6819900" y="1247775"/>
            <a:ext cx="596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125" name="图片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6819900" y="2146300"/>
            <a:ext cx="7254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文本框 25"/>
          <p:cNvSpPr txBox="1">
            <a:spLocks noChangeArrowheads="1"/>
          </p:cNvSpPr>
          <p:nvPr/>
        </p:nvSpPr>
        <p:spPr bwMode="auto">
          <a:xfrm>
            <a:off x="7672388" y="2313950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免試升學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大免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F5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7" name="文本框 26"/>
          <p:cNvSpPr txBox="1">
            <a:spLocks noChangeArrowheads="1"/>
          </p:cNvSpPr>
          <p:nvPr/>
        </p:nvSpPr>
        <p:spPr bwMode="auto">
          <a:xfrm>
            <a:off x="6819900" y="2159000"/>
            <a:ext cx="596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128" name="图片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6819900" y="3033713"/>
            <a:ext cx="7254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28"/>
          <p:cNvSpPr txBox="1">
            <a:spLocks noChangeArrowheads="1"/>
          </p:cNvSpPr>
          <p:nvPr/>
        </p:nvSpPr>
        <p:spPr bwMode="auto">
          <a:xfrm>
            <a:off x="7640150" y="4048918"/>
            <a:ext cx="342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五專優先免試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優免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F5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30" name="文本框 29"/>
          <p:cNvSpPr txBox="1">
            <a:spLocks noChangeArrowheads="1"/>
          </p:cNvSpPr>
          <p:nvPr/>
        </p:nvSpPr>
        <p:spPr bwMode="auto">
          <a:xfrm>
            <a:off x="6819900" y="3046413"/>
            <a:ext cx="5969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131" name="图片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6819900" y="3946525"/>
            <a:ext cx="72548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文本框 31"/>
          <p:cNvSpPr txBox="1">
            <a:spLocks noChangeArrowheads="1"/>
          </p:cNvSpPr>
          <p:nvPr/>
        </p:nvSpPr>
        <p:spPr bwMode="auto">
          <a:xfrm>
            <a:off x="7640150" y="4912447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五專聯合免試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聯免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F5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33" name="文本框 33"/>
          <p:cNvSpPr txBox="1">
            <a:spLocks noChangeArrowheads="1"/>
          </p:cNvSpPr>
          <p:nvPr/>
        </p:nvSpPr>
        <p:spPr bwMode="auto">
          <a:xfrm>
            <a:off x="6844370" y="3917373"/>
            <a:ext cx="596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137" name="图片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4423">
            <a:off x="423863" y="1516063"/>
            <a:ext cx="575945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文本框 32"/>
          <p:cNvSpPr txBox="1">
            <a:spLocks noChangeArrowheads="1"/>
          </p:cNvSpPr>
          <p:nvPr/>
        </p:nvSpPr>
        <p:spPr bwMode="auto">
          <a:xfrm>
            <a:off x="1250950" y="2717800"/>
            <a:ext cx="444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CONTENTS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音訊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  <p:sp>
        <p:nvSpPr>
          <p:cNvPr id="17" name="文本框 33"/>
          <p:cNvSpPr txBox="1">
            <a:spLocks noChangeArrowheads="1"/>
          </p:cNvSpPr>
          <p:nvPr/>
        </p:nvSpPr>
        <p:spPr bwMode="auto">
          <a:xfrm>
            <a:off x="6963722" y="4857750"/>
            <a:ext cx="596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" name="图片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6835134" y="4912447"/>
            <a:ext cx="7254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33"/>
          <p:cNvSpPr txBox="1">
            <a:spLocks noChangeArrowheads="1"/>
          </p:cNvSpPr>
          <p:nvPr/>
        </p:nvSpPr>
        <p:spPr bwMode="auto">
          <a:xfrm>
            <a:off x="6884194" y="4969597"/>
            <a:ext cx="596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3600" dirty="0">
                <a:solidFill>
                  <a:srgbClr val="FFFFFF"/>
                </a:solidFill>
                <a:latin typeface="Impact" panose="020B0806030902050204" pitchFamily="34" charset="0"/>
              </a:rPr>
              <a:t>5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8"/>
          <p:cNvSpPr txBox="1">
            <a:spLocks noChangeArrowheads="1"/>
          </p:cNvSpPr>
          <p:nvPr/>
        </p:nvSpPr>
        <p:spPr bwMode="auto">
          <a:xfrm>
            <a:off x="7640150" y="3093243"/>
            <a:ext cx="342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五專</a:t>
            </a:r>
            <a:r>
              <a:rPr lang="zh-TW" altLang="en-US" sz="2400" b="1" dirty="0" smtClean="0">
                <a:solidFill>
                  <a:srgbClr val="007F58"/>
                </a:solidFill>
                <a:latin typeface="微软雅黑" panose="020B0503020204020204" pitchFamily="34" charset="-122"/>
              </a:rPr>
              <a:t>完全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免試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五免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F5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4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3"/>
          <p:cNvSpPr txBox="1">
            <a:spLocks noChangeArrowheads="1"/>
          </p:cNvSpPr>
          <p:nvPr/>
        </p:nvSpPr>
        <p:spPr bwMode="auto">
          <a:xfrm>
            <a:off x="2967038" y="4416425"/>
            <a:ext cx="6064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TW" altLang="en-US" sz="4800" b="1" dirty="0">
                <a:solidFill>
                  <a:srgbClr val="007F58"/>
                </a:solidFill>
                <a:latin typeface="微软雅黑" panose="020B0503020204020204" pitchFamily="34" charset="-122"/>
              </a:rPr>
              <a:t>完全免試升學</a:t>
            </a:r>
            <a:r>
              <a:rPr lang="en-US" altLang="zh-TW" sz="4800" b="1" dirty="0">
                <a:solidFill>
                  <a:srgbClr val="007F58"/>
                </a:solidFill>
                <a:latin typeface="微软雅黑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007F58"/>
                </a:solidFill>
                <a:latin typeface="微软雅黑" panose="020B0503020204020204" pitchFamily="34" charset="-122"/>
              </a:rPr>
              <a:t>完免</a:t>
            </a:r>
            <a:r>
              <a:rPr lang="en-US" altLang="zh-TW" sz="4800" b="1" dirty="0">
                <a:solidFill>
                  <a:srgbClr val="007F58"/>
                </a:solidFill>
                <a:latin typeface="微软雅黑" panose="020B0503020204020204" pitchFamily="34" charset="-122"/>
              </a:rPr>
              <a:t>)</a:t>
            </a:r>
          </a:p>
        </p:txBody>
      </p:sp>
      <p:grpSp>
        <p:nvGrpSpPr>
          <p:cNvPr id="6147" name="组合 4"/>
          <p:cNvGrpSpPr>
            <a:grpSpLocks noChangeAspect="1"/>
          </p:cNvGrpSpPr>
          <p:nvPr/>
        </p:nvGrpSpPr>
        <p:grpSpPr bwMode="auto">
          <a:xfrm>
            <a:off x="4357688" y="1117600"/>
            <a:ext cx="3155950" cy="2946400"/>
            <a:chOff x="0" y="0"/>
            <a:chExt cx="6822015" cy="6383223"/>
          </a:xfrm>
        </p:grpSpPr>
        <p:pic>
          <p:nvPicPr>
            <p:cNvPr id="6150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" y="0"/>
              <a:ext cx="6818442" cy="638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图片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22015" cy="63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文本框 2"/>
          <p:cNvSpPr txBox="1">
            <a:spLocks noChangeArrowheads="1"/>
          </p:cNvSpPr>
          <p:nvPr/>
        </p:nvSpPr>
        <p:spPr bwMode="auto">
          <a:xfrm>
            <a:off x="5130800" y="1338263"/>
            <a:ext cx="16097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66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16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稻壳儿小白白(http://dwz.cn/Wu2UP)"/>
          <p:cNvSpPr>
            <a:spLocks noChangeShapeType="1"/>
          </p:cNvSpPr>
          <p:nvPr/>
        </p:nvSpPr>
        <p:spPr bwMode="auto">
          <a:xfrm flipV="1">
            <a:off x="1533525" y="3571875"/>
            <a:ext cx="9166225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1267" name="稻壳儿小白白(http://dwz.cn/Wu2UP)"/>
          <p:cNvSpPr>
            <a:spLocks noChangeShapeType="1"/>
          </p:cNvSpPr>
          <p:nvPr/>
        </p:nvSpPr>
        <p:spPr bwMode="auto">
          <a:xfrm flipV="1">
            <a:off x="5872163" y="1700213"/>
            <a:ext cx="0" cy="402113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1268" name="稻壳儿小白白(http://dwz.cn/Wu2UP)"/>
          <p:cNvSpPr>
            <a:spLocks noChangeArrowheads="1"/>
          </p:cNvSpPr>
          <p:nvPr/>
        </p:nvSpPr>
        <p:spPr bwMode="auto">
          <a:xfrm>
            <a:off x="1506538" y="2041525"/>
            <a:ext cx="914400" cy="914400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69" name="稻壳儿小白白(http://dwz.cn/Wu2UP)"/>
          <p:cNvSpPr>
            <a:spLocks noChangeArrowheads="1"/>
          </p:cNvSpPr>
          <p:nvPr/>
        </p:nvSpPr>
        <p:spPr bwMode="auto">
          <a:xfrm>
            <a:off x="6270625" y="2001838"/>
            <a:ext cx="914400" cy="914400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0" name="稻壳儿小白白(http://dwz.cn/Wu2UP)"/>
          <p:cNvSpPr>
            <a:spLocks noChangeArrowheads="1"/>
          </p:cNvSpPr>
          <p:nvPr/>
        </p:nvSpPr>
        <p:spPr bwMode="auto">
          <a:xfrm>
            <a:off x="1506538" y="4316413"/>
            <a:ext cx="914400" cy="914400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1" name="稻壳儿小白白(http://dwz.cn/Wu2UP)"/>
          <p:cNvSpPr>
            <a:spLocks noChangeArrowheads="1"/>
          </p:cNvSpPr>
          <p:nvPr/>
        </p:nvSpPr>
        <p:spPr bwMode="auto">
          <a:xfrm>
            <a:off x="6270625" y="4276725"/>
            <a:ext cx="914400" cy="914400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3" name="稻壳儿小白白(http://dwz.cn/Wu2UP)"/>
          <p:cNvSpPr>
            <a:spLocks noEditPoints="1"/>
          </p:cNvSpPr>
          <p:nvPr/>
        </p:nvSpPr>
        <p:spPr bwMode="auto">
          <a:xfrm>
            <a:off x="6545263" y="2286000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7" name="稻壳儿小白白(http://dwz.cn/Wu2UP)"/>
          <p:cNvSpPr txBox="1">
            <a:spLocks noChangeArrowheads="1"/>
          </p:cNvSpPr>
          <p:nvPr/>
        </p:nvSpPr>
        <p:spPr bwMode="auto">
          <a:xfrm>
            <a:off x="2754573" y="2319592"/>
            <a:ext cx="18965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最先放榜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79" name="稻壳儿小白白(http://dwz.cn/Wu2UP)"/>
          <p:cNvSpPr txBox="1">
            <a:spLocks noChangeArrowheads="1"/>
          </p:cNvSpPr>
          <p:nvPr/>
        </p:nvSpPr>
        <p:spPr bwMode="auto">
          <a:xfrm>
            <a:off x="7549356" y="2104148"/>
            <a:ext cx="234527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只能填一校、一科系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5" y="266700"/>
            <a:ext cx="2936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完全免試升學</a:t>
            </a:r>
            <a:r>
              <a:rPr lang="en-US" altLang="zh-TW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(</a:t>
            </a:r>
            <a:r>
              <a:rPr lang="zh-TW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完免</a:t>
            </a:r>
            <a:r>
              <a:rPr lang="en-US" altLang="zh-TW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)</a:t>
            </a: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稻壳儿小白白(http://dwz.cn/Wu2UP)"/>
          <p:cNvSpPr>
            <a:spLocks noEditPoints="1"/>
          </p:cNvSpPr>
          <p:nvPr/>
        </p:nvSpPr>
        <p:spPr bwMode="auto">
          <a:xfrm>
            <a:off x="1766414" y="2319592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稻壳儿小白白(http://dwz.cn/Wu2UP)"/>
          <p:cNvSpPr>
            <a:spLocks noEditPoints="1"/>
          </p:cNvSpPr>
          <p:nvPr/>
        </p:nvSpPr>
        <p:spPr bwMode="auto">
          <a:xfrm>
            <a:off x="1751012" y="4602956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稻壳儿小白白(http://dwz.cn/Wu2UP)"/>
          <p:cNvSpPr>
            <a:spLocks noEditPoints="1"/>
          </p:cNvSpPr>
          <p:nvPr/>
        </p:nvSpPr>
        <p:spPr bwMode="auto">
          <a:xfrm>
            <a:off x="6515100" y="4563268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稻壳儿小白白(http://dwz.cn/Wu2UP)"/>
          <p:cNvSpPr txBox="1">
            <a:spLocks noChangeArrowheads="1"/>
          </p:cNvSpPr>
          <p:nvPr/>
        </p:nvSpPr>
        <p:spPr bwMode="auto">
          <a:xfrm>
            <a:off x="2750740" y="4558168"/>
            <a:ext cx="15644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全縣一區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" name="稻壳儿小白白(http://dwz.cn/Wu2UP)"/>
          <p:cNvSpPr txBox="1">
            <a:spLocks noChangeArrowheads="1"/>
          </p:cNvSpPr>
          <p:nvPr/>
        </p:nvSpPr>
        <p:spPr bwMode="auto">
          <a:xfrm>
            <a:off x="7429104" y="4369039"/>
            <a:ext cx="386603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報名人數大於原定名額</a:t>
            </a:r>
            <a:r>
              <a:rPr lang="en-US" altLang="zh-TW" sz="2800" b="1" dirty="0" smtClean="0">
                <a:solidFill>
                  <a:srgbClr val="445469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2800" b="1" dirty="0" smtClean="0">
                <a:solidFill>
                  <a:srgbClr val="445469"/>
                </a:solidFill>
                <a:sym typeface="Wingdings" panose="05000000000000000000" pitchFamily="2" charset="2"/>
              </a:rPr>
              <a:t>採計超額比序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37" y="6562"/>
            <a:ext cx="7983415" cy="68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稻壳儿小白白(http://dwz.cn/Wu2UP)"/>
          <p:cNvSpPr>
            <a:spLocks/>
          </p:cNvSpPr>
          <p:nvPr/>
        </p:nvSpPr>
        <p:spPr bwMode="auto">
          <a:xfrm>
            <a:off x="287338" y="1990725"/>
            <a:ext cx="10140950" cy="4467225"/>
          </a:xfrm>
          <a:custGeom>
            <a:avLst/>
            <a:gdLst>
              <a:gd name="T0" fmla="*/ 2147483646 w 1735"/>
              <a:gd name="T1" fmla="*/ 2147483646 h 784"/>
              <a:gd name="T2" fmla="*/ 2147483646 w 1735"/>
              <a:gd name="T3" fmla="*/ 2147483646 h 784"/>
              <a:gd name="T4" fmla="*/ 2147483646 w 1735"/>
              <a:gd name="T5" fmla="*/ 2147483646 h 784"/>
              <a:gd name="T6" fmla="*/ 2147483646 w 1735"/>
              <a:gd name="T7" fmla="*/ 2147483646 h 784"/>
              <a:gd name="T8" fmla="*/ 2147483646 w 1735"/>
              <a:gd name="T9" fmla="*/ 2147483646 h 784"/>
              <a:gd name="T10" fmla="*/ 2147483646 w 1735"/>
              <a:gd name="T11" fmla="*/ 2147483646 h 784"/>
              <a:gd name="T12" fmla="*/ 2147483646 w 1735"/>
              <a:gd name="T13" fmla="*/ 2147483646 h 784"/>
              <a:gd name="T14" fmla="*/ 2147483646 w 1735"/>
              <a:gd name="T15" fmla="*/ 2147483646 h 784"/>
              <a:gd name="T16" fmla="*/ 2147483646 w 1735"/>
              <a:gd name="T17" fmla="*/ 2147483646 h 784"/>
              <a:gd name="T18" fmla="*/ 2147483646 w 1735"/>
              <a:gd name="T19" fmla="*/ 2147483646 h 784"/>
              <a:gd name="T20" fmla="*/ 0 w 1735"/>
              <a:gd name="T21" fmla="*/ 0 h 784"/>
              <a:gd name="T22" fmla="*/ 2147483646 w 1735"/>
              <a:gd name="T23" fmla="*/ 2147483646 h 784"/>
              <a:gd name="T24" fmla="*/ 2147483646 w 1735"/>
              <a:gd name="T25" fmla="*/ 2147483646 h 784"/>
              <a:gd name="T26" fmla="*/ 2147483646 w 1735"/>
              <a:gd name="T27" fmla="*/ 2147483646 h 784"/>
              <a:gd name="T28" fmla="*/ 2147483646 w 1735"/>
              <a:gd name="T29" fmla="*/ 2147483646 h 784"/>
              <a:gd name="T30" fmla="*/ 2147483646 w 1735"/>
              <a:gd name="T31" fmla="*/ 2147483646 h 7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35" h="784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pic>
        <p:nvPicPr>
          <p:cNvPr id="13315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74" y="4064506"/>
            <a:ext cx="148113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稻壳儿小白白(http://dwz.cn/Wu2UP)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4322763"/>
            <a:ext cx="148113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稻壳儿小白白(http://dwz.cn/Wu2UP)"/>
          <p:cNvSpPr>
            <a:spLocks noEditPoints="1"/>
          </p:cNvSpPr>
          <p:nvPr/>
        </p:nvSpPr>
        <p:spPr bwMode="auto">
          <a:xfrm>
            <a:off x="8769350" y="4606925"/>
            <a:ext cx="376238" cy="376238"/>
          </a:xfrm>
          <a:custGeom>
            <a:avLst/>
            <a:gdLst>
              <a:gd name="T0" fmla="*/ 1263468770 w 55"/>
              <a:gd name="T1" fmla="*/ 2147483646 h 55"/>
              <a:gd name="T2" fmla="*/ 0 w 55"/>
              <a:gd name="T3" fmla="*/ 1263468770 h 55"/>
              <a:gd name="T4" fmla="*/ 1263468770 w 55"/>
              <a:gd name="T5" fmla="*/ 0 h 55"/>
              <a:gd name="T6" fmla="*/ 2147483646 w 55"/>
              <a:gd name="T7" fmla="*/ 1263468770 h 55"/>
              <a:gd name="T8" fmla="*/ 1263468770 w 55"/>
              <a:gd name="T9" fmla="*/ 2147483646 h 55"/>
              <a:gd name="T10" fmla="*/ 2105776723 w 55"/>
              <a:gd name="T11" fmla="*/ 935902286 h 55"/>
              <a:gd name="T12" fmla="*/ 1965392064 w 55"/>
              <a:gd name="T13" fmla="*/ 795517627 h 55"/>
              <a:gd name="T14" fmla="*/ 1871804572 w 55"/>
              <a:gd name="T15" fmla="*/ 748720461 h 55"/>
              <a:gd name="T16" fmla="*/ 1778210239 w 55"/>
              <a:gd name="T17" fmla="*/ 795517627 h 55"/>
              <a:gd name="T18" fmla="*/ 1123084111 w 55"/>
              <a:gd name="T19" fmla="*/ 1450643755 h 55"/>
              <a:gd name="T20" fmla="*/ 748720461 w 55"/>
              <a:gd name="T21" fmla="*/ 1076286945 h 55"/>
              <a:gd name="T22" fmla="*/ 655132968 w 55"/>
              <a:gd name="T23" fmla="*/ 1029489778 h 55"/>
              <a:gd name="T24" fmla="*/ 608335802 w 55"/>
              <a:gd name="T25" fmla="*/ 1076286945 h 55"/>
              <a:gd name="T26" fmla="*/ 421153977 w 55"/>
              <a:gd name="T27" fmla="*/ 1216671604 h 55"/>
              <a:gd name="T28" fmla="*/ 421153977 w 55"/>
              <a:gd name="T29" fmla="*/ 1310259096 h 55"/>
              <a:gd name="T30" fmla="*/ 421153977 w 55"/>
              <a:gd name="T31" fmla="*/ 1403853429 h 55"/>
              <a:gd name="T32" fmla="*/ 1029489778 w 55"/>
              <a:gd name="T33" fmla="*/ 2012189231 h 55"/>
              <a:gd name="T34" fmla="*/ 1123084111 w 55"/>
              <a:gd name="T35" fmla="*/ 2012189231 h 55"/>
              <a:gd name="T36" fmla="*/ 1216671604 w 55"/>
              <a:gd name="T37" fmla="*/ 2012189231 h 55"/>
              <a:gd name="T38" fmla="*/ 2105776723 w 55"/>
              <a:gd name="T39" fmla="*/ 1076286945 h 55"/>
              <a:gd name="T40" fmla="*/ 2147483646 w 55"/>
              <a:gd name="T41" fmla="*/ 1029489778 h 55"/>
              <a:gd name="T42" fmla="*/ 2105776723 w 55"/>
              <a:gd name="T43" fmla="*/ 93590228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3325" name="稻壳儿小白白(http://dwz.cn/Wu2UP)"/>
          <p:cNvSpPr txBox="1">
            <a:spLocks noChangeArrowheads="1"/>
          </p:cNvSpPr>
          <p:nvPr/>
        </p:nvSpPr>
        <p:spPr bwMode="auto">
          <a:xfrm>
            <a:off x="9625013" y="4350297"/>
            <a:ext cx="2808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屏北高中</a:t>
            </a:r>
            <a:endParaRPr lang="en-US" altLang="zh-CN" sz="20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pic>
        <p:nvPicPr>
          <p:cNvPr id="13335" name="图片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稻壳儿小白白(http://dwz.cn/Wu2UP)"/>
          <p:cNvSpPr>
            <a:spLocks noEditPoints="1"/>
          </p:cNvSpPr>
          <p:nvPr/>
        </p:nvSpPr>
        <p:spPr bwMode="auto">
          <a:xfrm>
            <a:off x="2090737" y="1230312"/>
            <a:ext cx="376238" cy="376238"/>
          </a:xfrm>
          <a:custGeom>
            <a:avLst/>
            <a:gdLst>
              <a:gd name="T0" fmla="*/ 1263468770 w 55"/>
              <a:gd name="T1" fmla="*/ 2147483646 h 55"/>
              <a:gd name="T2" fmla="*/ 0 w 55"/>
              <a:gd name="T3" fmla="*/ 1263468770 h 55"/>
              <a:gd name="T4" fmla="*/ 1263468770 w 55"/>
              <a:gd name="T5" fmla="*/ 0 h 55"/>
              <a:gd name="T6" fmla="*/ 2147483646 w 55"/>
              <a:gd name="T7" fmla="*/ 1263468770 h 55"/>
              <a:gd name="T8" fmla="*/ 1263468770 w 55"/>
              <a:gd name="T9" fmla="*/ 2147483646 h 55"/>
              <a:gd name="T10" fmla="*/ 2105776723 w 55"/>
              <a:gd name="T11" fmla="*/ 935902286 h 55"/>
              <a:gd name="T12" fmla="*/ 1965392064 w 55"/>
              <a:gd name="T13" fmla="*/ 795517627 h 55"/>
              <a:gd name="T14" fmla="*/ 1871804572 w 55"/>
              <a:gd name="T15" fmla="*/ 748720461 h 55"/>
              <a:gd name="T16" fmla="*/ 1778210239 w 55"/>
              <a:gd name="T17" fmla="*/ 795517627 h 55"/>
              <a:gd name="T18" fmla="*/ 1123084111 w 55"/>
              <a:gd name="T19" fmla="*/ 1450643755 h 55"/>
              <a:gd name="T20" fmla="*/ 748720461 w 55"/>
              <a:gd name="T21" fmla="*/ 1076286945 h 55"/>
              <a:gd name="T22" fmla="*/ 655132968 w 55"/>
              <a:gd name="T23" fmla="*/ 1029489778 h 55"/>
              <a:gd name="T24" fmla="*/ 608335802 w 55"/>
              <a:gd name="T25" fmla="*/ 1076286945 h 55"/>
              <a:gd name="T26" fmla="*/ 421153977 w 55"/>
              <a:gd name="T27" fmla="*/ 1216671604 h 55"/>
              <a:gd name="T28" fmla="*/ 421153977 w 55"/>
              <a:gd name="T29" fmla="*/ 1310259096 h 55"/>
              <a:gd name="T30" fmla="*/ 421153977 w 55"/>
              <a:gd name="T31" fmla="*/ 1403853429 h 55"/>
              <a:gd name="T32" fmla="*/ 1029489778 w 55"/>
              <a:gd name="T33" fmla="*/ 2012189231 h 55"/>
              <a:gd name="T34" fmla="*/ 1123084111 w 55"/>
              <a:gd name="T35" fmla="*/ 2012189231 h 55"/>
              <a:gd name="T36" fmla="*/ 1216671604 w 55"/>
              <a:gd name="T37" fmla="*/ 2012189231 h 55"/>
              <a:gd name="T38" fmla="*/ 2105776723 w 55"/>
              <a:gd name="T39" fmla="*/ 1076286945 h 55"/>
              <a:gd name="T40" fmla="*/ 2147483646 w 55"/>
              <a:gd name="T41" fmla="*/ 1029489778 h 55"/>
              <a:gd name="T42" fmla="*/ 2105776723 w 55"/>
              <a:gd name="T43" fmla="*/ 93590228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7" name="稻壳儿小白白(http://dwz.cn/Wu2UP)"/>
          <p:cNvSpPr>
            <a:spLocks noEditPoints="1"/>
          </p:cNvSpPr>
          <p:nvPr/>
        </p:nvSpPr>
        <p:spPr bwMode="auto">
          <a:xfrm>
            <a:off x="5911850" y="1581944"/>
            <a:ext cx="376238" cy="376238"/>
          </a:xfrm>
          <a:custGeom>
            <a:avLst/>
            <a:gdLst>
              <a:gd name="T0" fmla="*/ 1263468770 w 55"/>
              <a:gd name="T1" fmla="*/ 2147483646 h 55"/>
              <a:gd name="T2" fmla="*/ 0 w 55"/>
              <a:gd name="T3" fmla="*/ 1263468770 h 55"/>
              <a:gd name="T4" fmla="*/ 1263468770 w 55"/>
              <a:gd name="T5" fmla="*/ 0 h 55"/>
              <a:gd name="T6" fmla="*/ 2147483646 w 55"/>
              <a:gd name="T7" fmla="*/ 1263468770 h 55"/>
              <a:gd name="T8" fmla="*/ 1263468770 w 55"/>
              <a:gd name="T9" fmla="*/ 2147483646 h 55"/>
              <a:gd name="T10" fmla="*/ 2105776723 w 55"/>
              <a:gd name="T11" fmla="*/ 935902286 h 55"/>
              <a:gd name="T12" fmla="*/ 1965392064 w 55"/>
              <a:gd name="T13" fmla="*/ 795517627 h 55"/>
              <a:gd name="T14" fmla="*/ 1871804572 w 55"/>
              <a:gd name="T15" fmla="*/ 748720461 h 55"/>
              <a:gd name="T16" fmla="*/ 1778210239 w 55"/>
              <a:gd name="T17" fmla="*/ 795517627 h 55"/>
              <a:gd name="T18" fmla="*/ 1123084111 w 55"/>
              <a:gd name="T19" fmla="*/ 1450643755 h 55"/>
              <a:gd name="T20" fmla="*/ 748720461 w 55"/>
              <a:gd name="T21" fmla="*/ 1076286945 h 55"/>
              <a:gd name="T22" fmla="*/ 655132968 w 55"/>
              <a:gd name="T23" fmla="*/ 1029489778 h 55"/>
              <a:gd name="T24" fmla="*/ 608335802 w 55"/>
              <a:gd name="T25" fmla="*/ 1076286945 h 55"/>
              <a:gd name="T26" fmla="*/ 421153977 w 55"/>
              <a:gd name="T27" fmla="*/ 1216671604 h 55"/>
              <a:gd name="T28" fmla="*/ 421153977 w 55"/>
              <a:gd name="T29" fmla="*/ 1310259096 h 55"/>
              <a:gd name="T30" fmla="*/ 421153977 w 55"/>
              <a:gd name="T31" fmla="*/ 1403853429 h 55"/>
              <a:gd name="T32" fmla="*/ 1029489778 w 55"/>
              <a:gd name="T33" fmla="*/ 2012189231 h 55"/>
              <a:gd name="T34" fmla="*/ 1123084111 w 55"/>
              <a:gd name="T35" fmla="*/ 2012189231 h 55"/>
              <a:gd name="T36" fmla="*/ 1216671604 w 55"/>
              <a:gd name="T37" fmla="*/ 2012189231 h 55"/>
              <a:gd name="T38" fmla="*/ 2105776723 w 55"/>
              <a:gd name="T39" fmla="*/ 1076286945 h 55"/>
              <a:gd name="T40" fmla="*/ 2147483646 w 55"/>
              <a:gd name="T41" fmla="*/ 1029489778 h 55"/>
              <a:gd name="T42" fmla="*/ 2105776723 w 55"/>
              <a:gd name="T43" fmla="*/ 93590228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8" name="稻壳儿小白白(http://dwz.cn/Wu2UP)"/>
          <p:cNvSpPr>
            <a:spLocks noEditPoints="1"/>
          </p:cNvSpPr>
          <p:nvPr/>
        </p:nvSpPr>
        <p:spPr bwMode="auto">
          <a:xfrm>
            <a:off x="3571875" y="3204369"/>
            <a:ext cx="376238" cy="376238"/>
          </a:xfrm>
          <a:custGeom>
            <a:avLst/>
            <a:gdLst>
              <a:gd name="T0" fmla="*/ 1263468770 w 55"/>
              <a:gd name="T1" fmla="*/ 2147483646 h 55"/>
              <a:gd name="T2" fmla="*/ 0 w 55"/>
              <a:gd name="T3" fmla="*/ 1263468770 h 55"/>
              <a:gd name="T4" fmla="*/ 1263468770 w 55"/>
              <a:gd name="T5" fmla="*/ 0 h 55"/>
              <a:gd name="T6" fmla="*/ 2147483646 w 55"/>
              <a:gd name="T7" fmla="*/ 1263468770 h 55"/>
              <a:gd name="T8" fmla="*/ 1263468770 w 55"/>
              <a:gd name="T9" fmla="*/ 2147483646 h 55"/>
              <a:gd name="T10" fmla="*/ 2105776723 w 55"/>
              <a:gd name="T11" fmla="*/ 935902286 h 55"/>
              <a:gd name="T12" fmla="*/ 1965392064 w 55"/>
              <a:gd name="T13" fmla="*/ 795517627 h 55"/>
              <a:gd name="T14" fmla="*/ 1871804572 w 55"/>
              <a:gd name="T15" fmla="*/ 748720461 h 55"/>
              <a:gd name="T16" fmla="*/ 1778210239 w 55"/>
              <a:gd name="T17" fmla="*/ 795517627 h 55"/>
              <a:gd name="T18" fmla="*/ 1123084111 w 55"/>
              <a:gd name="T19" fmla="*/ 1450643755 h 55"/>
              <a:gd name="T20" fmla="*/ 748720461 w 55"/>
              <a:gd name="T21" fmla="*/ 1076286945 h 55"/>
              <a:gd name="T22" fmla="*/ 655132968 w 55"/>
              <a:gd name="T23" fmla="*/ 1029489778 h 55"/>
              <a:gd name="T24" fmla="*/ 608335802 w 55"/>
              <a:gd name="T25" fmla="*/ 1076286945 h 55"/>
              <a:gd name="T26" fmla="*/ 421153977 w 55"/>
              <a:gd name="T27" fmla="*/ 1216671604 h 55"/>
              <a:gd name="T28" fmla="*/ 421153977 w 55"/>
              <a:gd name="T29" fmla="*/ 1310259096 h 55"/>
              <a:gd name="T30" fmla="*/ 421153977 w 55"/>
              <a:gd name="T31" fmla="*/ 1403853429 h 55"/>
              <a:gd name="T32" fmla="*/ 1029489778 w 55"/>
              <a:gd name="T33" fmla="*/ 2012189231 h 55"/>
              <a:gd name="T34" fmla="*/ 1123084111 w 55"/>
              <a:gd name="T35" fmla="*/ 2012189231 h 55"/>
              <a:gd name="T36" fmla="*/ 1216671604 w 55"/>
              <a:gd name="T37" fmla="*/ 2012189231 h 55"/>
              <a:gd name="T38" fmla="*/ 2105776723 w 55"/>
              <a:gd name="T39" fmla="*/ 1076286945 h 55"/>
              <a:gd name="T40" fmla="*/ 2147483646 w 55"/>
              <a:gd name="T41" fmla="*/ 1029489778 h 55"/>
              <a:gd name="T42" fmla="*/ 2105776723 w 55"/>
              <a:gd name="T43" fmla="*/ 93590228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9" name="稻壳儿小白白(http://dwz.cn/Wu2UP)"/>
          <p:cNvSpPr>
            <a:spLocks noEditPoints="1"/>
          </p:cNvSpPr>
          <p:nvPr/>
        </p:nvSpPr>
        <p:spPr bwMode="auto">
          <a:xfrm>
            <a:off x="4974740" y="4335463"/>
            <a:ext cx="376238" cy="376238"/>
          </a:xfrm>
          <a:custGeom>
            <a:avLst/>
            <a:gdLst>
              <a:gd name="T0" fmla="*/ 1263468770 w 55"/>
              <a:gd name="T1" fmla="*/ 2147483646 h 55"/>
              <a:gd name="T2" fmla="*/ 0 w 55"/>
              <a:gd name="T3" fmla="*/ 1263468770 h 55"/>
              <a:gd name="T4" fmla="*/ 1263468770 w 55"/>
              <a:gd name="T5" fmla="*/ 0 h 55"/>
              <a:gd name="T6" fmla="*/ 2147483646 w 55"/>
              <a:gd name="T7" fmla="*/ 1263468770 h 55"/>
              <a:gd name="T8" fmla="*/ 1263468770 w 55"/>
              <a:gd name="T9" fmla="*/ 2147483646 h 55"/>
              <a:gd name="T10" fmla="*/ 2105776723 w 55"/>
              <a:gd name="T11" fmla="*/ 935902286 h 55"/>
              <a:gd name="T12" fmla="*/ 1965392064 w 55"/>
              <a:gd name="T13" fmla="*/ 795517627 h 55"/>
              <a:gd name="T14" fmla="*/ 1871804572 w 55"/>
              <a:gd name="T15" fmla="*/ 748720461 h 55"/>
              <a:gd name="T16" fmla="*/ 1778210239 w 55"/>
              <a:gd name="T17" fmla="*/ 795517627 h 55"/>
              <a:gd name="T18" fmla="*/ 1123084111 w 55"/>
              <a:gd name="T19" fmla="*/ 1450643755 h 55"/>
              <a:gd name="T20" fmla="*/ 748720461 w 55"/>
              <a:gd name="T21" fmla="*/ 1076286945 h 55"/>
              <a:gd name="T22" fmla="*/ 655132968 w 55"/>
              <a:gd name="T23" fmla="*/ 1029489778 h 55"/>
              <a:gd name="T24" fmla="*/ 608335802 w 55"/>
              <a:gd name="T25" fmla="*/ 1076286945 h 55"/>
              <a:gd name="T26" fmla="*/ 421153977 w 55"/>
              <a:gd name="T27" fmla="*/ 1216671604 h 55"/>
              <a:gd name="T28" fmla="*/ 421153977 w 55"/>
              <a:gd name="T29" fmla="*/ 1310259096 h 55"/>
              <a:gd name="T30" fmla="*/ 421153977 w 55"/>
              <a:gd name="T31" fmla="*/ 1403853429 h 55"/>
              <a:gd name="T32" fmla="*/ 1029489778 w 55"/>
              <a:gd name="T33" fmla="*/ 2012189231 h 55"/>
              <a:gd name="T34" fmla="*/ 1123084111 w 55"/>
              <a:gd name="T35" fmla="*/ 2012189231 h 55"/>
              <a:gd name="T36" fmla="*/ 1216671604 w 55"/>
              <a:gd name="T37" fmla="*/ 2012189231 h 55"/>
              <a:gd name="T38" fmla="*/ 2105776723 w 55"/>
              <a:gd name="T39" fmla="*/ 1076286945 h 55"/>
              <a:gd name="T40" fmla="*/ 2147483646 w 55"/>
              <a:gd name="T41" fmla="*/ 1029489778 h 55"/>
              <a:gd name="T42" fmla="*/ 2105776723 w 55"/>
              <a:gd name="T43" fmla="*/ 93590228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0" name="稻壳儿小白白(http://dwz.cn/Wu2UP)"/>
          <p:cNvSpPr txBox="1">
            <a:spLocks noChangeArrowheads="1"/>
          </p:cNvSpPr>
          <p:nvPr/>
        </p:nvSpPr>
        <p:spPr bwMode="auto">
          <a:xfrm>
            <a:off x="9615408" y="4696273"/>
            <a:ext cx="16257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來義高中</a:t>
            </a:r>
            <a:endParaRPr lang="en-US" altLang="zh-CN" sz="20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2" name="稻壳儿小白白(http://dwz.cn/Wu2UP)"/>
          <p:cNvSpPr txBox="1">
            <a:spLocks noChangeArrowheads="1"/>
          </p:cNvSpPr>
          <p:nvPr/>
        </p:nvSpPr>
        <p:spPr bwMode="auto">
          <a:xfrm>
            <a:off x="5926721" y="4205047"/>
            <a:ext cx="15635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佳冬農校</a:t>
            </a:r>
            <a:endParaRPr lang="en-US" altLang="zh-TW" sz="2000" b="1" dirty="0" smtClean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3" name="稻壳儿小白白(http://dwz.cn/Wu2UP)"/>
          <p:cNvSpPr txBox="1">
            <a:spLocks noChangeArrowheads="1"/>
          </p:cNvSpPr>
          <p:nvPr/>
        </p:nvSpPr>
        <p:spPr bwMode="auto">
          <a:xfrm>
            <a:off x="1850250" y="3370725"/>
            <a:ext cx="1362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恆春工商</a:t>
            </a:r>
            <a:endParaRPr lang="en-US" altLang="zh-CN" sz="20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5932975" y="4542757"/>
            <a:ext cx="17982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東港海事</a:t>
            </a:r>
            <a:endParaRPr lang="en-US" altLang="zh-TW" sz="2000" b="1" dirty="0" smtClean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8" name="文本框 42"/>
          <p:cNvSpPr txBox="1">
            <a:spLocks noChangeArrowheads="1"/>
          </p:cNvSpPr>
          <p:nvPr/>
        </p:nvSpPr>
        <p:spPr bwMode="auto">
          <a:xfrm>
            <a:off x="987425" y="266700"/>
            <a:ext cx="2936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完全免試升學</a:t>
            </a:r>
            <a:r>
              <a:rPr lang="en-US" altLang="zh-TW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(</a:t>
            </a:r>
            <a:r>
              <a:rPr lang="zh-TW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完免</a:t>
            </a:r>
            <a:r>
              <a:rPr lang="en-US" altLang="zh-TW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)</a:t>
            </a:r>
          </a:p>
        </p:txBody>
      </p:sp>
      <p:sp>
        <p:nvSpPr>
          <p:cNvPr id="39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1850250" y="3754900"/>
            <a:ext cx="17982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內埔農工</a:t>
            </a:r>
            <a:endParaRPr lang="en-US" altLang="zh-CN" sz="20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1" name="稻壳儿小白白(http://dwz.cn/Wu2UP)"/>
          <p:cNvSpPr txBox="1">
            <a:spLocks noChangeArrowheads="1"/>
          </p:cNvSpPr>
          <p:nvPr/>
        </p:nvSpPr>
        <p:spPr bwMode="auto">
          <a:xfrm>
            <a:off x="9625013" y="5014933"/>
            <a:ext cx="17982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枋寮高中</a:t>
            </a:r>
            <a:endParaRPr lang="en-US" altLang="zh-CN" sz="20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2" name="稻壳儿小白白(http://dwz.cn/Wu2UP)"/>
          <p:cNvSpPr txBox="1">
            <a:spLocks noChangeArrowheads="1"/>
          </p:cNvSpPr>
          <p:nvPr/>
        </p:nvSpPr>
        <p:spPr bwMode="auto">
          <a:xfrm>
            <a:off x="6672827" y="1427913"/>
            <a:ext cx="15763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私立屏榮高中</a:t>
            </a:r>
            <a:endParaRPr lang="en-US" altLang="zh-CN" sz="20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" name="稻壳儿小白白(http://dwz.cn/Wu2UP)"/>
          <p:cNvSpPr txBox="1">
            <a:spLocks noChangeArrowheads="1"/>
          </p:cNvSpPr>
          <p:nvPr/>
        </p:nvSpPr>
        <p:spPr bwMode="auto">
          <a:xfrm>
            <a:off x="6691371" y="1812088"/>
            <a:ext cx="15763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私立美和高中</a:t>
            </a:r>
            <a:endParaRPr lang="en-US" altLang="zh-CN" sz="20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" name="稻壳儿小白白(http://dwz.cn/Wu2UP)"/>
          <p:cNvSpPr txBox="1">
            <a:spLocks noChangeArrowheads="1"/>
          </p:cNvSpPr>
          <p:nvPr/>
        </p:nvSpPr>
        <p:spPr bwMode="auto">
          <a:xfrm>
            <a:off x="1610922" y="4123967"/>
            <a:ext cx="15763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私立民生家商</a:t>
            </a:r>
            <a:endParaRPr lang="en-US" altLang="zh-CN" sz="20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766" y="2714431"/>
            <a:ext cx="1481456" cy="2353260"/>
          </a:xfrm>
          <a:prstGeom prst="rect">
            <a:avLst/>
          </a:prstGeom>
        </p:spPr>
      </p:pic>
      <p:sp>
        <p:nvSpPr>
          <p:cNvPr id="35" name="稻壳儿小白白(http://dwz.cn/Wu2UP)"/>
          <p:cNvSpPr>
            <a:spLocks noEditPoints="1"/>
          </p:cNvSpPr>
          <p:nvPr/>
        </p:nvSpPr>
        <p:spPr bwMode="auto">
          <a:xfrm>
            <a:off x="3665151" y="2986881"/>
            <a:ext cx="376238" cy="376238"/>
          </a:xfrm>
          <a:custGeom>
            <a:avLst/>
            <a:gdLst>
              <a:gd name="T0" fmla="*/ 1263468770 w 55"/>
              <a:gd name="T1" fmla="*/ 2147483646 h 55"/>
              <a:gd name="T2" fmla="*/ 0 w 55"/>
              <a:gd name="T3" fmla="*/ 1263468770 h 55"/>
              <a:gd name="T4" fmla="*/ 1263468770 w 55"/>
              <a:gd name="T5" fmla="*/ 0 h 55"/>
              <a:gd name="T6" fmla="*/ 2147483646 w 55"/>
              <a:gd name="T7" fmla="*/ 1263468770 h 55"/>
              <a:gd name="T8" fmla="*/ 1263468770 w 55"/>
              <a:gd name="T9" fmla="*/ 2147483646 h 55"/>
              <a:gd name="T10" fmla="*/ 2105776723 w 55"/>
              <a:gd name="T11" fmla="*/ 935902286 h 55"/>
              <a:gd name="T12" fmla="*/ 1965392064 w 55"/>
              <a:gd name="T13" fmla="*/ 795517627 h 55"/>
              <a:gd name="T14" fmla="*/ 1871804572 w 55"/>
              <a:gd name="T15" fmla="*/ 748720461 h 55"/>
              <a:gd name="T16" fmla="*/ 1778210239 w 55"/>
              <a:gd name="T17" fmla="*/ 795517627 h 55"/>
              <a:gd name="T18" fmla="*/ 1123084111 w 55"/>
              <a:gd name="T19" fmla="*/ 1450643755 h 55"/>
              <a:gd name="T20" fmla="*/ 748720461 w 55"/>
              <a:gd name="T21" fmla="*/ 1076286945 h 55"/>
              <a:gd name="T22" fmla="*/ 655132968 w 55"/>
              <a:gd name="T23" fmla="*/ 1029489778 h 55"/>
              <a:gd name="T24" fmla="*/ 608335802 w 55"/>
              <a:gd name="T25" fmla="*/ 1076286945 h 55"/>
              <a:gd name="T26" fmla="*/ 421153977 w 55"/>
              <a:gd name="T27" fmla="*/ 1216671604 h 55"/>
              <a:gd name="T28" fmla="*/ 421153977 w 55"/>
              <a:gd name="T29" fmla="*/ 1310259096 h 55"/>
              <a:gd name="T30" fmla="*/ 421153977 w 55"/>
              <a:gd name="T31" fmla="*/ 1403853429 h 55"/>
              <a:gd name="T32" fmla="*/ 1029489778 w 55"/>
              <a:gd name="T33" fmla="*/ 2012189231 h 55"/>
              <a:gd name="T34" fmla="*/ 1123084111 w 55"/>
              <a:gd name="T35" fmla="*/ 2012189231 h 55"/>
              <a:gd name="T36" fmla="*/ 1216671604 w 55"/>
              <a:gd name="T37" fmla="*/ 2012189231 h 55"/>
              <a:gd name="T38" fmla="*/ 2105776723 w 55"/>
              <a:gd name="T39" fmla="*/ 1076286945 h 55"/>
              <a:gd name="T40" fmla="*/ 2147483646 w 55"/>
              <a:gd name="T41" fmla="*/ 1029489778 h 55"/>
              <a:gd name="T42" fmla="*/ 2105776723 w 55"/>
              <a:gd name="T43" fmla="*/ 93590228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095" y="2087674"/>
            <a:ext cx="377985" cy="3779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3064" y="1409986"/>
            <a:ext cx="1091208" cy="1733359"/>
          </a:xfrm>
          <a:prstGeom prst="rect">
            <a:avLst/>
          </a:prstGeom>
        </p:spPr>
      </p:pic>
      <p:sp>
        <p:nvSpPr>
          <p:cNvPr id="36" name="稻壳儿小白白(http://dwz.cn/Wu2UP)"/>
          <p:cNvSpPr>
            <a:spLocks noEditPoints="1"/>
          </p:cNvSpPr>
          <p:nvPr/>
        </p:nvSpPr>
        <p:spPr bwMode="auto">
          <a:xfrm>
            <a:off x="5970446" y="1589160"/>
            <a:ext cx="376238" cy="376238"/>
          </a:xfrm>
          <a:custGeom>
            <a:avLst/>
            <a:gdLst>
              <a:gd name="T0" fmla="*/ 1263468770 w 55"/>
              <a:gd name="T1" fmla="*/ 2147483646 h 55"/>
              <a:gd name="T2" fmla="*/ 0 w 55"/>
              <a:gd name="T3" fmla="*/ 1263468770 h 55"/>
              <a:gd name="T4" fmla="*/ 1263468770 w 55"/>
              <a:gd name="T5" fmla="*/ 0 h 55"/>
              <a:gd name="T6" fmla="*/ 2147483646 w 55"/>
              <a:gd name="T7" fmla="*/ 1263468770 h 55"/>
              <a:gd name="T8" fmla="*/ 1263468770 w 55"/>
              <a:gd name="T9" fmla="*/ 2147483646 h 55"/>
              <a:gd name="T10" fmla="*/ 2105776723 w 55"/>
              <a:gd name="T11" fmla="*/ 935902286 h 55"/>
              <a:gd name="T12" fmla="*/ 1965392064 w 55"/>
              <a:gd name="T13" fmla="*/ 795517627 h 55"/>
              <a:gd name="T14" fmla="*/ 1871804572 w 55"/>
              <a:gd name="T15" fmla="*/ 748720461 h 55"/>
              <a:gd name="T16" fmla="*/ 1778210239 w 55"/>
              <a:gd name="T17" fmla="*/ 795517627 h 55"/>
              <a:gd name="T18" fmla="*/ 1123084111 w 55"/>
              <a:gd name="T19" fmla="*/ 1450643755 h 55"/>
              <a:gd name="T20" fmla="*/ 748720461 w 55"/>
              <a:gd name="T21" fmla="*/ 1076286945 h 55"/>
              <a:gd name="T22" fmla="*/ 655132968 w 55"/>
              <a:gd name="T23" fmla="*/ 1029489778 h 55"/>
              <a:gd name="T24" fmla="*/ 608335802 w 55"/>
              <a:gd name="T25" fmla="*/ 1076286945 h 55"/>
              <a:gd name="T26" fmla="*/ 421153977 w 55"/>
              <a:gd name="T27" fmla="*/ 1216671604 h 55"/>
              <a:gd name="T28" fmla="*/ 421153977 w 55"/>
              <a:gd name="T29" fmla="*/ 1310259096 h 55"/>
              <a:gd name="T30" fmla="*/ 421153977 w 55"/>
              <a:gd name="T31" fmla="*/ 1403853429 h 55"/>
              <a:gd name="T32" fmla="*/ 1029489778 w 55"/>
              <a:gd name="T33" fmla="*/ 2012189231 h 55"/>
              <a:gd name="T34" fmla="*/ 1123084111 w 55"/>
              <a:gd name="T35" fmla="*/ 2012189231 h 55"/>
              <a:gd name="T36" fmla="*/ 1216671604 w 55"/>
              <a:gd name="T37" fmla="*/ 2012189231 h 55"/>
              <a:gd name="T38" fmla="*/ 2105776723 w 55"/>
              <a:gd name="T39" fmla="*/ 1076286945 h 55"/>
              <a:gd name="T40" fmla="*/ 2147483646 w 55"/>
              <a:gd name="T41" fmla="*/ 1029489778 h 55"/>
              <a:gd name="T42" fmla="*/ 2105776723 w 55"/>
              <a:gd name="T43" fmla="*/ 93590228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23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稻壳儿小白白(http://dwz.cn/Wu2UP)"/>
          <p:cNvSpPr>
            <a:spLocks noChangeArrowheads="1"/>
          </p:cNvSpPr>
          <p:nvPr/>
        </p:nvSpPr>
        <p:spPr bwMode="auto">
          <a:xfrm rot="-848703">
            <a:off x="4135438" y="2357438"/>
            <a:ext cx="1589087" cy="3178175"/>
          </a:xfrm>
          <a:prstGeom prst="moon">
            <a:avLst>
              <a:gd name="adj" fmla="val 15190"/>
            </a:avLst>
          </a:prstGeom>
          <a:solidFill>
            <a:srgbClr val="32BB99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39" name="稻壳儿小白白(http://dwz.cn/Wu2UP)"/>
          <p:cNvSpPr>
            <a:spLocks noChangeArrowheads="1"/>
          </p:cNvSpPr>
          <p:nvPr/>
        </p:nvSpPr>
        <p:spPr bwMode="auto">
          <a:xfrm rot="4551297">
            <a:off x="4948238" y="1322388"/>
            <a:ext cx="1589087" cy="3176587"/>
          </a:xfrm>
          <a:prstGeom prst="moon">
            <a:avLst>
              <a:gd name="adj" fmla="val 15190"/>
            </a:avLst>
          </a:prstGeom>
          <a:solidFill>
            <a:srgbClr val="117A68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0" name="稻壳儿小白白(http://dwz.cn/Wu2UP)"/>
          <p:cNvSpPr>
            <a:spLocks noChangeArrowheads="1"/>
          </p:cNvSpPr>
          <p:nvPr/>
        </p:nvSpPr>
        <p:spPr bwMode="auto">
          <a:xfrm rot="9951297">
            <a:off x="5984875" y="2136775"/>
            <a:ext cx="1589088" cy="3178175"/>
          </a:xfrm>
          <a:prstGeom prst="moon">
            <a:avLst>
              <a:gd name="adj" fmla="val 15190"/>
            </a:avLst>
          </a:prstGeom>
          <a:solidFill>
            <a:srgbClr val="32BB99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1" name="稻壳儿小白白(http://dwz.cn/Wu2UP)"/>
          <p:cNvSpPr>
            <a:spLocks noChangeArrowheads="1"/>
          </p:cNvSpPr>
          <p:nvPr/>
        </p:nvSpPr>
        <p:spPr bwMode="auto">
          <a:xfrm rot="-6248703">
            <a:off x="5184775" y="3160713"/>
            <a:ext cx="1589087" cy="3176588"/>
          </a:xfrm>
          <a:prstGeom prst="moon">
            <a:avLst>
              <a:gd name="adj" fmla="val 15190"/>
            </a:avLst>
          </a:prstGeom>
          <a:solidFill>
            <a:srgbClr val="117A68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2" name="稻壳儿小白白(http://dwz.cn/Wu2UP)"/>
          <p:cNvSpPr>
            <a:spLocks noChangeArrowheads="1"/>
          </p:cNvSpPr>
          <p:nvPr/>
        </p:nvSpPr>
        <p:spPr bwMode="auto">
          <a:xfrm flipH="1">
            <a:off x="4841081" y="3107467"/>
            <a:ext cx="2111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TW" altLang="en-US" sz="4000" b="1" dirty="0">
                <a:solidFill>
                  <a:srgbClr val="445469"/>
                </a:solidFill>
                <a:sym typeface="Arial" panose="020B0604020202020204" pitchFamily="34" charset="0"/>
              </a:rPr>
              <a:t>完</a:t>
            </a:r>
            <a:r>
              <a:rPr lang="zh-TW" altLang="en-US" sz="4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免</a:t>
            </a:r>
            <a:endParaRPr lang="en-US" altLang="zh-TW" sz="4000" b="1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algn="ctr" eaLnBrk="1" hangingPunct="1"/>
            <a:r>
              <a:rPr lang="zh-TW" altLang="en-US" sz="40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時間表</a:t>
            </a:r>
            <a:endParaRPr lang="zh-CN" altLang="en-US" sz="40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43" name="稻壳儿小白白(http://dwz.cn/Wu2UP)"/>
          <p:cNvSpPr>
            <a:spLocks noChangeShapeType="1"/>
          </p:cNvSpPr>
          <p:nvPr/>
        </p:nvSpPr>
        <p:spPr bwMode="auto">
          <a:xfrm flipH="1">
            <a:off x="3119634" y="3437941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4" name="稻壳儿小白白(http://dwz.cn/Wu2UP)"/>
          <p:cNvSpPr>
            <a:spLocks noChangeShapeType="1"/>
          </p:cNvSpPr>
          <p:nvPr/>
        </p:nvSpPr>
        <p:spPr bwMode="auto">
          <a:xfrm flipH="1" flipV="1">
            <a:off x="5712255" y="5460937"/>
            <a:ext cx="13988" cy="459365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5" name="稻壳儿小白白(http://dwz.cn/Wu2UP)"/>
          <p:cNvSpPr txBox="1">
            <a:spLocks noChangeArrowheads="1"/>
          </p:cNvSpPr>
          <p:nvPr/>
        </p:nvSpPr>
        <p:spPr bwMode="auto">
          <a:xfrm>
            <a:off x="563252" y="3150439"/>
            <a:ext cx="22173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5/15(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四</a:t>
            </a: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放榜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47" name="稻壳儿小白白(http://dwz.cn/Wu2UP)"/>
          <p:cNvSpPr txBox="1">
            <a:spLocks noChangeArrowheads="1"/>
          </p:cNvSpPr>
          <p:nvPr/>
        </p:nvSpPr>
        <p:spPr bwMode="auto">
          <a:xfrm>
            <a:off x="7666535" y="1817519"/>
            <a:ext cx="4416034" cy="87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4/1</a:t>
            </a:r>
            <a:r>
              <a:rPr lang="en-US" altLang="zh-TW" sz="2800" b="1" dirty="0">
                <a:solidFill>
                  <a:srgbClr val="FF0000"/>
                </a:solidFill>
                <a:sym typeface="Arial" panose="020B0604020202020204" pitchFamily="34" charset="0"/>
              </a:rPr>
              <a:t>1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五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中午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12:00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24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超額</a:t>
            </a:r>
            <a:r>
              <a:rPr lang="zh-TW" altLang="en-US" sz="2400" b="1" dirty="0">
                <a:solidFill>
                  <a:srgbClr val="FF0000"/>
                </a:solidFill>
                <a:sym typeface="Arial" panose="020B0604020202020204" pitchFamily="34" charset="0"/>
              </a:rPr>
              <a:t>比序積分校內收件截止日</a:t>
            </a:r>
            <a:endParaRPr lang="en-US" altLang="zh-CN" sz="24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39949" name="稻壳儿小白白(http://dwz.cn/Wu2UP)"/>
          <p:cNvSpPr txBox="1">
            <a:spLocks noChangeArrowheads="1"/>
          </p:cNvSpPr>
          <p:nvPr/>
        </p:nvSpPr>
        <p:spPr bwMode="auto">
          <a:xfrm>
            <a:off x="2881139" y="5891313"/>
            <a:ext cx="6027744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5/2(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五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)10:00-5/5(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一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)12:00</a:t>
            </a:r>
          </a:p>
          <a:p>
            <a:pPr algn="ctr"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網路</a:t>
            </a:r>
            <a:r>
              <a:rPr lang="zh-TW" altLang="en-US" sz="2800" b="1" dirty="0">
                <a:solidFill>
                  <a:srgbClr val="FF0000"/>
                </a:solidFill>
                <a:sym typeface="Arial" panose="020B0604020202020204" pitchFamily="34" charset="0"/>
              </a:rPr>
              <a:t>填選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志願、列印報名表簽名交回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39951" name="稻壳儿小白白(http://dwz.cn/Wu2UP)"/>
          <p:cNvSpPr txBox="1">
            <a:spLocks noChangeArrowheads="1"/>
          </p:cNvSpPr>
          <p:nvPr/>
        </p:nvSpPr>
        <p:spPr bwMode="auto">
          <a:xfrm>
            <a:off x="8546230" y="3007054"/>
            <a:ext cx="322565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smtClean="0">
                <a:solidFill>
                  <a:srgbClr val="FF0000"/>
                </a:solidFill>
                <a:sym typeface="Arial" panose="020B0604020202020204" pitchFamily="34" charset="0"/>
              </a:rPr>
              <a:t>4/21(</a:t>
            </a:r>
            <a:r>
              <a:rPr lang="zh-TW" altLang="en-US" sz="2800" b="1" smtClean="0">
                <a:solidFill>
                  <a:srgbClr val="FF0000"/>
                </a:solidFill>
                <a:sym typeface="Arial" panose="020B0604020202020204" pitchFamily="34" charset="0"/>
              </a:rPr>
              <a:t>一</a:t>
            </a:r>
            <a:r>
              <a:rPr lang="en-US" altLang="zh-TW" sz="2800" b="1" smtClean="0">
                <a:solidFill>
                  <a:srgbClr val="FF0000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超額</a:t>
            </a:r>
            <a:r>
              <a:rPr lang="zh-TW" altLang="en-US" sz="2800" b="1" dirty="0">
                <a:solidFill>
                  <a:srgbClr val="FF0000"/>
                </a:solidFill>
                <a:sym typeface="Arial" panose="020B0604020202020204" pitchFamily="34" charset="0"/>
              </a:rPr>
              <a:t>比序積分校內確認表收件日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39953" name="稻壳儿小白白(http://dwz.cn/Wu2UP)"/>
          <p:cNvSpPr>
            <a:spLocks noChangeShapeType="1"/>
          </p:cNvSpPr>
          <p:nvPr/>
        </p:nvSpPr>
        <p:spPr bwMode="auto">
          <a:xfrm flipH="1">
            <a:off x="6427788" y="2241550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4" name="稻壳儿小白白(http://dwz.cn/Wu2UP)"/>
          <p:cNvSpPr>
            <a:spLocks noChangeShapeType="1"/>
          </p:cNvSpPr>
          <p:nvPr/>
        </p:nvSpPr>
        <p:spPr bwMode="auto">
          <a:xfrm flipH="1">
            <a:off x="7370273" y="3445247"/>
            <a:ext cx="1033463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9955" name="图片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42"/>
          <p:cNvSpPr txBox="1">
            <a:spLocks noChangeArrowheads="1"/>
          </p:cNvSpPr>
          <p:nvPr/>
        </p:nvSpPr>
        <p:spPr bwMode="auto">
          <a:xfrm>
            <a:off x="987425" y="266700"/>
            <a:ext cx="2936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完全免試升學</a:t>
            </a:r>
            <a:r>
              <a:rPr lang="en-US" altLang="zh-TW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(</a:t>
            </a:r>
            <a:r>
              <a:rPr lang="zh-TW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完免</a:t>
            </a:r>
            <a:r>
              <a:rPr lang="en-US" altLang="zh-TW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)</a:t>
            </a:r>
          </a:p>
        </p:txBody>
      </p:sp>
      <p:sp>
        <p:nvSpPr>
          <p:cNvPr id="28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稻壳儿小白白(http://dwz.cn/Wu2UP)"/>
          <p:cNvSpPr txBox="1">
            <a:spLocks noChangeArrowheads="1"/>
          </p:cNvSpPr>
          <p:nvPr/>
        </p:nvSpPr>
        <p:spPr bwMode="auto">
          <a:xfrm>
            <a:off x="8564608" y="4275031"/>
            <a:ext cx="3225654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4/29(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二</a:t>
            </a: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超額</a:t>
            </a:r>
            <a:r>
              <a:rPr lang="zh-TW" altLang="en-US" sz="2800" b="1" dirty="0">
                <a:solidFill>
                  <a:srgbClr val="445469"/>
                </a:solidFill>
                <a:sym typeface="Arial" panose="020B0604020202020204" pitchFamily="34" charset="0"/>
              </a:rPr>
              <a:t>比序積分公告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" name="稻壳儿小白白(http://dwz.cn/Wu2UP)"/>
          <p:cNvSpPr>
            <a:spLocks noChangeShapeType="1"/>
          </p:cNvSpPr>
          <p:nvPr/>
        </p:nvSpPr>
        <p:spPr bwMode="auto">
          <a:xfrm flipH="1">
            <a:off x="7362565" y="4741576"/>
            <a:ext cx="1033463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稻壳儿小白白(http://dwz.cn/Wu2UP)"/>
          <p:cNvSpPr>
            <a:spLocks noChangeShapeType="1"/>
          </p:cNvSpPr>
          <p:nvPr/>
        </p:nvSpPr>
        <p:spPr bwMode="auto">
          <a:xfrm flipH="1">
            <a:off x="3342093" y="4739177"/>
            <a:ext cx="1033462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稻壳儿小白白(http://dwz.cn/Wu2UP)"/>
          <p:cNvSpPr txBox="1">
            <a:spLocks noChangeArrowheads="1"/>
          </p:cNvSpPr>
          <p:nvPr/>
        </p:nvSpPr>
        <p:spPr bwMode="auto">
          <a:xfrm>
            <a:off x="372493" y="4265201"/>
            <a:ext cx="2878535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TW" sz="2800" b="1" dirty="0" smtClean="0">
                <a:sym typeface="Arial" panose="020B0604020202020204" pitchFamily="34" charset="0"/>
              </a:rPr>
              <a:t>5/6(</a:t>
            </a:r>
            <a:r>
              <a:rPr lang="zh-TW" altLang="en-US" sz="2800" b="1" dirty="0">
                <a:sym typeface="Arial" panose="020B0604020202020204" pitchFamily="34" charset="0"/>
              </a:rPr>
              <a:t>二</a:t>
            </a:r>
            <a:r>
              <a:rPr lang="en-US" altLang="zh-TW" sz="2800" b="1" dirty="0" smtClean="0">
                <a:sym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20000"/>
              </a:spcBef>
            </a:pPr>
            <a:r>
              <a:rPr lang="zh-TW" altLang="en-US" sz="2800" b="1" dirty="0" smtClean="0">
                <a:sym typeface="Arial" panose="020B0604020202020204" pitchFamily="34" charset="0"/>
              </a:rPr>
              <a:t>送</a:t>
            </a:r>
            <a:r>
              <a:rPr lang="zh-TW" altLang="en-US" sz="2800" b="1" dirty="0">
                <a:sym typeface="Arial" panose="020B0604020202020204" pitchFamily="34" charset="0"/>
              </a:rPr>
              <a:t>件</a:t>
            </a:r>
            <a:r>
              <a:rPr lang="zh-TW" altLang="en-US" sz="2800" b="1" dirty="0" smtClean="0">
                <a:sym typeface="Arial" panose="020B0604020202020204" pitchFamily="34" charset="0"/>
              </a:rPr>
              <a:t>、不接受補件</a:t>
            </a:r>
            <a:endParaRPr lang="en-US" altLang="zh-CN" sz="2800" b="1" dirty="0">
              <a:sym typeface="Arial" panose="020B0604020202020204" pitchFamily="34" charset="0"/>
            </a:endParaRPr>
          </a:p>
        </p:txBody>
      </p:sp>
      <p:sp>
        <p:nvSpPr>
          <p:cNvPr id="33" name="稻壳儿小白白(http://dwz.cn/Wu2UP)"/>
          <p:cNvSpPr>
            <a:spLocks noChangeShapeType="1"/>
          </p:cNvSpPr>
          <p:nvPr/>
        </p:nvSpPr>
        <p:spPr bwMode="auto">
          <a:xfrm flipH="1">
            <a:off x="3518531" y="2300646"/>
            <a:ext cx="1365748" cy="10975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962150" y="2024119"/>
            <a:ext cx="2090855" cy="44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6/16(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一</a:t>
            </a:r>
            <a:r>
              <a:rPr lang="en-US" altLang="zh-TW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報到</a:t>
            </a:r>
            <a:endParaRPr lang="en-US" altLang="zh-CN" sz="2800" b="1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35" name="稻壳儿小白白(http://dwz.cn/Wu2UP)"/>
          <p:cNvSpPr>
            <a:spLocks noChangeShapeType="1"/>
          </p:cNvSpPr>
          <p:nvPr/>
        </p:nvSpPr>
        <p:spPr bwMode="auto">
          <a:xfrm flipV="1">
            <a:off x="5895011" y="1592655"/>
            <a:ext cx="1757" cy="490325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4735090" y="911499"/>
            <a:ext cx="22173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6/17(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二</a:t>
            </a:r>
            <a:r>
              <a:rPr lang="en-US" altLang="zh-TW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放棄</a:t>
            </a:r>
            <a:endParaRPr lang="en-US" altLang="zh-CN" sz="28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4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/>
      <p:bldP spid="39947" grpId="0" uiExpand="1"/>
      <p:bldP spid="39949" grpId="0"/>
      <p:bldP spid="39951" grpId="0" build="allAtOnce"/>
      <p:bldP spid="29" grpId="0"/>
      <p:bldP spid="32" grpId="0"/>
      <p:bldP spid="34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1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微软雅黑" pitchFamily="34" charset="-122"/>
          </a:defRPr>
        </a:defPPr>
      </a:lstStyle>
    </a:lnDef>
  </a:objectDefaults>
  <a:extraClrSchemeLst>
    <a:extraClrScheme>
      <a:clrScheme name="1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主题">
  <a:themeElements>
    <a:clrScheme name="2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2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微软雅黑" pitchFamily="34" charset="-122"/>
          </a:defRPr>
        </a:defPPr>
      </a:lstStyle>
    </a:lnDef>
  </a:objectDefaults>
  <a:extraClrSchemeLst>
    <a:extraClrScheme>
      <a:clrScheme name="2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3400</TotalTime>
  <Pages>0</Pages>
  <Words>938</Words>
  <Characters>0</Characters>
  <Application>Microsoft Office PowerPoint</Application>
  <DocSecurity>0</DocSecurity>
  <PresentationFormat>寬螢幕</PresentationFormat>
  <Lines>0</Lines>
  <Paragraphs>196</Paragraphs>
  <Slides>25</Slides>
  <Notes>12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等线</vt:lpstr>
      <vt:lpstr>微软雅黑</vt:lpstr>
      <vt:lpstr>標楷體</vt:lpstr>
      <vt:lpstr>Arial</vt:lpstr>
      <vt:lpstr>Impact</vt:lpstr>
      <vt:lpstr>Wingdings</vt:lpstr>
      <vt:lpstr>1_Office 主题</vt:lpstr>
      <vt:lpstr>2_Office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Windows 使用者</cp:lastModifiedBy>
  <cp:revision>729</cp:revision>
  <dcterms:created xsi:type="dcterms:W3CDTF">2015-07-10T05:07:58Z</dcterms:created>
  <dcterms:modified xsi:type="dcterms:W3CDTF">2025-02-25T08:40:32Z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